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2"/>
  </p:notesMasterIdLst>
  <p:handoutMasterIdLst>
    <p:handoutMasterId r:id="rId33"/>
  </p:handoutMasterIdLst>
  <p:sldIdLst>
    <p:sldId id="257" r:id="rId5"/>
    <p:sldId id="389" r:id="rId6"/>
    <p:sldId id="317" r:id="rId7"/>
    <p:sldId id="277" r:id="rId8"/>
    <p:sldId id="278" r:id="rId9"/>
    <p:sldId id="392" r:id="rId10"/>
    <p:sldId id="279" r:id="rId11"/>
    <p:sldId id="393" r:id="rId12"/>
    <p:sldId id="394" r:id="rId13"/>
    <p:sldId id="411" r:id="rId14"/>
    <p:sldId id="410" r:id="rId15"/>
    <p:sldId id="412" r:id="rId16"/>
    <p:sldId id="413" r:id="rId17"/>
    <p:sldId id="414" r:id="rId18"/>
    <p:sldId id="396" r:id="rId19"/>
    <p:sldId id="397" r:id="rId20"/>
    <p:sldId id="398" r:id="rId21"/>
    <p:sldId id="399" r:id="rId22"/>
    <p:sldId id="400" r:id="rId23"/>
    <p:sldId id="403" r:id="rId24"/>
    <p:sldId id="404" r:id="rId25"/>
    <p:sldId id="408" r:id="rId26"/>
    <p:sldId id="409" r:id="rId27"/>
    <p:sldId id="405" r:id="rId28"/>
    <p:sldId id="406" r:id="rId29"/>
    <p:sldId id="268" r:id="rId30"/>
    <p:sldId id="4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a:srgbClr val="13BE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1851" autoAdjust="0"/>
  </p:normalViewPr>
  <p:slideViewPr>
    <p:cSldViewPr snapToGrid="0">
      <p:cViewPr varScale="1">
        <p:scale>
          <a:sx n="76" d="100"/>
          <a:sy n="76" d="100"/>
        </p:scale>
        <p:origin x="1026" y="45"/>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11/17/2022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Inter"/>
              </a:rPr>
              <a:t>Skin cancer is common cancer type and despite </a:t>
            </a:r>
            <a:r>
              <a:rPr lang="en-GB" b="0" i="0" dirty="0" err="1">
                <a:effectLst/>
                <a:latin typeface="Inter"/>
              </a:rPr>
              <a:t>beign</a:t>
            </a:r>
            <a:r>
              <a:rPr lang="en-GB" b="0" i="0" dirty="0">
                <a:effectLst/>
                <a:latin typeface="Inter"/>
              </a:rPr>
              <a:t> mostly non malignant, due to high case numbers it's pretty serious </a:t>
            </a:r>
            <a:r>
              <a:rPr lang="en-GB" b="0" i="0" dirty="0" err="1">
                <a:effectLst/>
                <a:latin typeface="Inter"/>
              </a:rPr>
              <a:t>diasease</a:t>
            </a:r>
            <a:r>
              <a:rPr lang="en-GB" b="0" i="0" dirty="0">
                <a:effectLst/>
                <a:latin typeface="Inter"/>
              </a:rPr>
              <a:t> and can lead serious cases if not detected, treated in time. It's usually diagnosed by eye for primarily and followed by further clinical analysis if needed. Even though the </a:t>
            </a:r>
            <a:r>
              <a:rPr lang="en-GB" b="0" i="0" dirty="0" err="1">
                <a:effectLst/>
                <a:latin typeface="Inter"/>
              </a:rPr>
              <a:t>rares</a:t>
            </a:r>
            <a:r>
              <a:rPr lang="en-GB" b="0" i="0" dirty="0">
                <a:effectLst/>
                <a:latin typeface="Inter"/>
              </a:rPr>
              <a:t> outcome is called melanoma it's the most deadly one, so early detection is pretty important. For this task using computer aided diagnosis might be helpful for primarily steps and early detections. Better detection might save thousands of lives. </a:t>
            </a:r>
            <a:r>
              <a:rPr lang="en-GB" dirty="0"/>
              <a:t>The Goal is to develop a model that can predict a </a:t>
            </a:r>
            <a:r>
              <a:rPr lang="en-GB" dirty="0" err="1"/>
              <a:t>probablity</a:t>
            </a:r>
            <a:r>
              <a:rPr lang="en-GB" dirty="0"/>
              <a:t> that the given </a:t>
            </a:r>
            <a:r>
              <a:rPr lang="en-GB" dirty="0" err="1"/>
              <a:t>lession</a:t>
            </a:r>
            <a:r>
              <a:rPr lang="en-GB" dirty="0"/>
              <a:t> is malignant </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120143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used EfficientNet-B7 architecture. </a:t>
            </a:r>
            <a:r>
              <a:rPr lang="en-GB" b="0" i="0" dirty="0">
                <a:solidFill>
                  <a:srgbClr val="292929"/>
                </a:solidFill>
                <a:effectLst/>
                <a:latin typeface="source-serif-pro"/>
              </a:rPr>
              <a:t>In </a:t>
            </a:r>
            <a:r>
              <a:rPr lang="en-GB" b="0" i="0" dirty="0" err="1">
                <a:solidFill>
                  <a:srgbClr val="292929"/>
                </a:solidFill>
                <a:effectLst/>
                <a:latin typeface="source-serif-pro"/>
              </a:rPr>
              <a:t>EfficientNet</a:t>
            </a:r>
            <a:r>
              <a:rPr lang="en-GB" b="0" i="0" dirty="0">
                <a:solidFill>
                  <a:srgbClr val="292929"/>
                </a:solidFill>
                <a:effectLst/>
                <a:latin typeface="source-serif-pro"/>
              </a:rPr>
              <a:t> they are scaled in a more principled way i.e. gradually everything is increased. Common things are </a:t>
            </a:r>
          </a:p>
          <a:p>
            <a:endParaRPr lang="en-GB" b="0" i="0" dirty="0">
              <a:solidFill>
                <a:srgbClr val="292929"/>
              </a:solidFill>
              <a:effectLst/>
              <a:latin typeface="source-serif-pro"/>
            </a:endParaRPr>
          </a:p>
          <a:p>
            <a:r>
              <a:rPr lang="en-GB" b="0" i="0" dirty="0">
                <a:solidFill>
                  <a:srgbClr val="292929"/>
                </a:solidFill>
                <a:effectLst/>
                <a:latin typeface="source-serif-pro"/>
              </a:rPr>
              <a:t>1. first thing is any network is its stem after which all the experimenting with the architecture starts which is common in all the eight models and the final layers. After this each of them contains 7 blocks. These blocks further have a varying number of sub-blocks whose number is increased as we move from EfficientNetB0 to EfficientNetB7.</a:t>
            </a:r>
            <a:endParaRPr lang="en-IN" dirty="0"/>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3429195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4020016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 – 35,000 images</a:t>
            </a:r>
          </a:p>
          <a:p>
            <a:r>
              <a:rPr lang="en-GB" dirty="0" err="1"/>
              <a:t>Vlidation</a:t>
            </a:r>
            <a:r>
              <a:rPr lang="en-GB" dirty="0"/>
              <a:t> – 15000 images</a:t>
            </a:r>
            <a:endParaRPr lang="en-IN" dirty="0"/>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a:p>
        </p:txBody>
      </p:sp>
    </p:spTree>
    <p:extLst>
      <p:ext uri="{BB962C8B-B14F-4D97-AF65-F5344CB8AC3E}">
        <p14:creationId xmlns:p14="http://schemas.microsoft.com/office/powerpoint/2010/main" val="2422500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2131297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1585637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9D1D9"/>
                </a:solidFill>
                <a:effectLst/>
                <a:latin typeface="-apple-system"/>
              </a:rPr>
              <a:t>Melanoma is a deadly disease, but if caught early, most melanomas can be cured with minor surgery. Image analysis tools that automate the diagnosis of melanoma will improve dermatologists' diagnostic accuracy. Better detection of melanoma has the opportunity to positively impact millions of people. We'll </a:t>
            </a:r>
            <a:r>
              <a:rPr lang="en-GB" b="0" i="0" dirty="0" err="1">
                <a:solidFill>
                  <a:srgbClr val="C9D1D9"/>
                </a:solidFill>
                <a:effectLst/>
                <a:latin typeface="-apple-system"/>
              </a:rPr>
              <a:t>dentify</a:t>
            </a:r>
            <a:r>
              <a:rPr lang="en-GB" b="0" i="0" dirty="0">
                <a:solidFill>
                  <a:srgbClr val="C9D1D9"/>
                </a:solidFill>
                <a:effectLst/>
                <a:latin typeface="-apple-system"/>
              </a:rPr>
              <a:t> Melanoma in images of skin lesions. In particular, we’ll use images within the same patient and determine which are likely to represent a melanoma. Using patient-level contextual information may help the development of image analysis tools, which could better support clinical dermatologists.</a:t>
            </a:r>
            <a:endParaRPr lang="en-IN" dirty="0"/>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2971305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685960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817489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The images are provided in DICOM format. This can be accessed using commonly-available libraries like </a:t>
            </a:r>
            <a:r>
              <a:rPr lang="en-GB" b="0" i="0" dirty="0" err="1">
                <a:solidFill>
                  <a:srgbClr val="C9D1D9"/>
                </a:solidFill>
                <a:effectLst/>
                <a:latin typeface="-apple-system"/>
              </a:rPr>
              <a:t>pydicom</a:t>
            </a:r>
            <a:r>
              <a:rPr lang="en-GB" b="0" i="0" dirty="0">
                <a:solidFill>
                  <a:srgbClr val="C9D1D9"/>
                </a:solidFill>
                <a:effectLst/>
                <a:latin typeface="-apple-system"/>
              </a:rPr>
              <a:t>, and contains both image and metadata. It is a commonly used medical imaging data format.</a:t>
            </a:r>
          </a:p>
          <a:p>
            <a:pPr algn="l"/>
            <a:r>
              <a:rPr lang="en-GB" b="0" i="0" dirty="0">
                <a:solidFill>
                  <a:srgbClr val="C9D1D9"/>
                </a:solidFill>
                <a:effectLst/>
                <a:latin typeface="-apple-system"/>
              </a:rPr>
              <a:t>Images are also provided in JPEG and </a:t>
            </a:r>
            <a:r>
              <a:rPr lang="en-GB" b="0" i="0" dirty="0" err="1">
                <a:solidFill>
                  <a:srgbClr val="C9D1D9"/>
                </a:solidFill>
                <a:effectLst/>
                <a:latin typeface="-apple-system"/>
              </a:rPr>
              <a:t>TFRecord</a:t>
            </a:r>
            <a:r>
              <a:rPr lang="en-GB" b="0" i="0" dirty="0">
                <a:solidFill>
                  <a:srgbClr val="C9D1D9"/>
                </a:solidFill>
                <a:effectLst/>
                <a:latin typeface="-apple-system"/>
              </a:rPr>
              <a:t> format (in the jpeg and </a:t>
            </a:r>
            <a:r>
              <a:rPr lang="en-GB" b="0" i="0" dirty="0" err="1">
                <a:solidFill>
                  <a:srgbClr val="C9D1D9"/>
                </a:solidFill>
                <a:effectLst/>
                <a:latin typeface="-apple-system"/>
              </a:rPr>
              <a:t>tfrecords</a:t>
            </a:r>
            <a:r>
              <a:rPr lang="en-GB" b="0" i="0" dirty="0">
                <a:solidFill>
                  <a:srgbClr val="C9D1D9"/>
                </a:solidFill>
                <a:effectLst/>
                <a:latin typeface="-apple-system"/>
              </a:rPr>
              <a:t> directories, respectively). Images in </a:t>
            </a:r>
            <a:r>
              <a:rPr lang="en-GB" b="0" i="0" dirty="0" err="1">
                <a:solidFill>
                  <a:srgbClr val="C9D1D9"/>
                </a:solidFill>
                <a:effectLst/>
                <a:latin typeface="-apple-system"/>
              </a:rPr>
              <a:t>TFRecord</a:t>
            </a:r>
            <a:r>
              <a:rPr lang="en-GB" b="0" i="0" dirty="0">
                <a:solidFill>
                  <a:srgbClr val="C9D1D9"/>
                </a:solidFill>
                <a:effectLst/>
                <a:latin typeface="-apple-system"/>
              </a:rPr>
              <a:t> format have been resized to a uniform 1024x1024.</a:t>
            </a:r>
          </a:p>
          <a:p>
            <a:pPr algn="l"/>
            <a:r>
              <a:rPr lang="en-GB" b="0" i="0" dirty="0">
                <a:solidFill>
                  <a:srgbClr val="C9D1D9"/>
                </a:solidFill>
                <a:effectLst/>
                <a:latin typeface="-apple-system"/>
              </a:rPr>
              <a:t>Metadata is also provided outside of the DICOM format, in CSV files.</a:t>
            </a:r>
          </a:p>
          <a:p>
            <a:pPr algn="l"/>
            <a:endParaRPr lang="en-GB" b="0" i="0" dirty="0">
              <a:solidFill>
                <a:srgbClr val="C9D1D9"/>
              </a:solidFill>
              <a:effectLst/>
              <a:latin typeface="-apple-system"/>
            </a:endParaRPr>
          </a:p>
          <a:p>
            <a:pPr algn="l"/>
            <a:r>
              <a:rPr lang="en-GB" b="0" i="0" dirty="0" err="1">
                <a:solidFill>
                  <a:srgbClr val="C9D1D9"/>
                </a:solidFill>
                <a:effectLst/>
                <a:latin typeface="-apple-system"/>
              </a:rPr>
              <a:t>image_name</a:t>
            </a:r>
            <a:r>
              <a:rPr lang="en-GB" b="0" i="0" dirty="0">
                <a:solidFill>
                  <a:srgbClr val="C9D1D9"/>
                </a:solidFill>
                <a:effectLst/>
                <a:latin typeface="-apple-system"/>
              </a:rPr>
              <a:t> - unique identifier, points to filename of related DICOM image</a:t>
            </a:r>
          </a:p>
          <a:p>
            <a:pPr algn="l"/>
            <a:r>
              <a:rPr lang="en-GB" b="0" i="0" dirty="0" err="1">
                <a:solidFill>
                  <a:srgbClr val="C9D1D9"/>
                </a:solidFill>
                <a:effectLst/>
                <a:latin typeface="-apple-system"/>
              </a:rPr>
              <a:t>patient_id</a:t>
            </a:r>
            <a:r>
              <a:rPr lang="en-GB" b="0" i="0" dirty="0">
                <a:solidFill>
                  <a:srgbClr val="C9D1D9"/>
                </a:solidFill>
                <a:effectLst/>
                <a:latin typeface="-apple-system"/>
              </a:rPr>
              <a:t> - unique patient identifier</a:t>
            </a:r>
          </a:p>
          <a:p>
            <a:pPr algn="l"/>
            <a:r>
              <a:rPr lang="en-GB" b="0" i="0" dirty="0">
                <a:solidFill>
                  <a:srgbClr val="C9D1D9"/>
                </a:solidFill>
                <a:effectLst/>
                <a:latin typeface="-apple-system"/>
              </a:rPr>
              <a:t>sex - the sex of the patient (when unknown, will be blank)</a:t>
            </a:r>
          </a:p>
          <a:p>
            <a:pPr algn="l"/>
            <a:r>
              <a:rPr lang="en-GB" b="0" i="0" dirty="0" err="1">
                <a:solidFill>
                  <a:srgbClr val="C9D1D9"/>
                </a:solidFill>
                <a:effectLst/>
                <a:latin typeface="-apple-system"/>
              </a:rPr>
              <a:t>age_approx</a:t>
            </a:r>
            <a:r>
              <a:rPr lang="en-GB" b="0" i="0" dirty="0">
                <a:solidFill>
                  <a:srgbClr val="C9D1D9"/>
                </a:solidFill>
                <a:effectLst/>
                <a:latin typeface="-apple-system"/>
              </a:rPr>
              <a:t> - approximate patient age at time of imaging</a:t>
            </a:r>
          </a:p>
          <a:p>
            <a:pPr algn="l"/>
            <a:r>
              <a:rPr lang="en-GB" b="0" i="0" dirty="0" err="1">
                <a:solidFill>
                  <a:srgbClr val="C9D1D9"/>
                </a:solidFill>
                <a:effectLst/>
                <a:latin typeface="-apple-system"/>
              </a:rPr>
              <a:t>anatom_site_general_challenge</a:t>
            </a:r>
            <a:r>
              <a:rPr lang="en-GB" b="0" i="0" dirty="0">
                <a:solidFill>
                  <a:srgbClr val="C9D1D9"/>
                </a:solidFill>
                <a:effectLst/>
                <a:latin typeface="-apple-system"/>
              </a:rPr>
              <a:t> - location of imaged site</a:t>
            </a:r>
          </a:p>
          <a:p>
            <a:pPr algn="l"/>
            <a:r>
              <a:rPr lang="en-GB" b="0" i="0" dirty="0">
                <a:solidFill>
                  <a:srgbClr val="C9D1D9"/>
                </a:solidFill>
                <a:effectLst/>
                <a:latin typeface="-apple-system"/>
              </a:rPr>
              <a:t>diagnosis - detailed diagnosis information (train only)</a:t>
            </a:r>
          </a:p>
          <a:p>
            <a:pPr algn="l"/>
            <a:r>
              <a:rPr lang="en-GB" b="0" i="0" dirty="0" err="1">
                <a:solidFill>
                  <a:srgbClr val="C9D1D9"/>
                </a:solidFill>
                <a:effectLst/>
                <a:latin typeface="-apple-system"/>
              </a:rPr>
              <a:t>benign_malignant</a:t>
            </a:r>
            <a:r>
              <a:rPr lang="en-GB" b="0" i="0" dirty="0">
                <a:solidFill>
                  <a:srgbClr val="C9D1D9"/>
                </a:solidFill>
                <a:effectLst/>
                <a:latin typeface="-apple-system"/>
              </a:rPr>
              <a:t> - indicator of malignancy of imaged lesion</a:t>
            </a:r>
          </a:p>
          <a:p>
            <a:pPr algn="l"/>
            <a:r>
              <a:rPr lang="en-GB" b="0" i="0" dirty="0">
                <a:solidFill>
                  <a:srgbClr val="C9D1D9"/>
                </a:solidFill>
                <a:effectLst/>
                <a:latin typeface="-apple-system"/>
              </a:rPr>
              <a:t>target - binarized version of the target variable</a:t>
            </a:r>
          </a:p>
          <a:p>
            <a:pPr algn="l"/>
            <a:endParaRPr lang="en-GB" b="0" i="0" dirty="0">
              <a:solidFill>
                <a:srgbClr val="C9D1D9"/>
              </a:solidFill>
              <a:effectLst/>
              <a:latin typeface="-apple-system"/>
            </a:endParaRPr>
          </a:p>
          <a:p>
            <a:endParaRPr lang="en-IN" dirty="0"/>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332493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Observations:-</a:t>
            </a:r>
          </a:p>
          <a:p>
            <a:pPr marL="228600" indent="-228600">
              <a:buAutoNum type="arabicPeriod"/>
            </a:pPr>
            <a:r>
              <a:rPr lang="en-GB" dirty="0"/>
              <a:t>Men and Female have almost same counts.</a:t>
            </a:r>
          </a:p>
          <a:p>
            <a:pPr marL="228600" indent="-228600">
              <a:buAutoNum type="arabicPeriod" startAt="2"/>
            </a:pPr>
            <a:r>
              <a:rPr lang="en-GB" dirty="0"/>
              <a:t>In </a:t>
            </a:r>
            <a:r>
              <a:rPr lang="en-GB" dirty="0" err="1"/>
              <a:t>Anatom</a:t>
            </a:r>
            <a:r>
              <a:rPr lang="en-GB" dirty="0"/>
              <a:t> Site Challenge there are different types of torso.3. Age follows Normal Distribution.</a:t>
            </a:r>
          </a:p>
          <a:p>
            <a:pPr marL="228600" indent="-228600">
              <a:buAutoNum type="arabicPeriod" startAt="2"/>
            </a:pPr>
            <a:endParaRPr lang="en-GB" dirty="0"/>
          </a:p>
          <a:p>
            <a:pPr marL="0" indent="0">
              <a:buNone/>
            </a:pPr>
            <a:r>
              <a:rPr lang="en-GB" dirty="0"/>
              <a:t>Observations:-</a:t>
            </a:r>
          </a:p>
          <a:p>
            <a:pPr marL="0" indent="0">
              <a:buNone/>
            </a:pPr>
            <a:r>
              <a:rPr lang="en-GB" dirty="0"/>
              <a:t>Age Distributions of Malignant &amp; are different. </a:t>
            </a:r>
          </a:p>
          <a:p>
            <a:pPr marL="0" indent="0">
              <a:buNone/>
            </a:pPr>
            <a:r>
              <a:rPr lang="en-GB" dirty="0"/>
              <a:t>The Mean of Benign is less then that of Malignant.</a:t>
            </a:r>
          </a:p>
          <a:p>
            <a:pPr marL="0" indent="0">
              <a:buNone/>
            </a:pPr>
            <a:r>
              <a:rPr lang="en-GB" dirty="0"/>
              <a:t>Age Distributions of Male and Female are close but males have high values.</a:t>
            </a:r>
          </a:p>
          <a:p>
            <a:pPr marL="0" indent="0">
              <a:buNone/>
            </a:pPr>
            <a:r>
              <a:rPr lang="en-GB" dirty="0"/>
              <a:t>The </a:t>
            </a:r>
            <a:r>
              <a:rPr lang="en-GB" dirty="0" err="1"/>
              <a:t>Probablity</a:t>
            </a:r>
            <a:r>
              <a:rPr lang="en-GB" dirty="0"/>
              <a:t> of </a:t>
            </a:r>
            <a:r>
              <a:rPr lang="en-GB" dirty="0" err="1"/>
              <a:t>occuring</a:t>
            </a:r>
            <a:r>
              <a:rPr lang="en-GB" dirty="0"/>
              <a:t> a melanoma at age of 20 and 70.</a:t>
            </a:r>
            <a:endParaRPr lang="en-IN" dirty="0"/>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2114292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Benign Images</a:t>
            </a:r>
          </a:p>
          <a:p>
            <a:endParaRPr lang="en-GB" dirty="0"/>
          </a:p>
          <a:p>
            <a:r>
              <a:rPr lang="en-GB" dirty="0"/>
              <a:t>Malignant Images</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3039039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like above we can implement any operation like </a:t>
            </a:r>
            <a:r>
              <a:rPr lang="en-GB" dirty="0" err="1"/>
              <a:t>shear,zoom,shift</a:t>
            </a:r>
            <a:r>
              <a:rPr lang="en-GB" dirty="0"/>
              <a:t> etc the difference is only in step 2 &amp; 3. In step 2 we calculate the matrix corresponding to that operation and in step 3 just apply that matrix. So like in case of rotation the destination pixels indices were rotated on the original image in case of shift operation they will be shifted. The step 4 remains same. </a:t>
            </a:r>
            <a:endParaRPr lang="en-IN" dirty="0"/>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3180873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755190" y="1139902"/>
            <a:ext cx="4663834" cy="2426013"/>
          </a:xfrm>
        </p:spPr>
        <p:txBody>
          <a:bodyPr anchor="b" anchorCtr="0">
            <a:noAutofit/>
          </a:bodyPr>
          <a:lstStyle/>
          <a:p>
            <a:r>
              <a:rPr lang="en-US" sz="4400" dirty="0"/>
              <a:t>MELANOMA</a:t>
            </a:r>
            <a:br>
              <a:rPr lang="en-US" sz="4400" dirty="0"/>
            </a:br>
            <a:r>
              <a:rPr lang="en-US" sz="4400" dirty="0"/>
              <a:t>CLASSIFICATION</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755190" y="3643069"/>
            <a:ext cx="4565296" cy="1680809"/>
          </a:xfrm>
        </p:spPr>
        <p:txBody>
          <a:bodyPr>
            <a:normAutofit/>
          </a:bodyPr>
          <a:lstStyle/>
          <a:p>
            <a:r>
              <a:rPr lang="en-US" dirty="0"/>
              <a:t>Guide : Dr. </a:t>
            </a:r>
            <a:r>
              <a:rPr lang="en-US" dirty="0" err="1"/>
              <a:t>Niladri</a:t>
            </a:r>
            <a:r>
              <a:rPr lang="en-US" dirty="0"/>
              <a:t> Bihari </a:t>
            </a:r>
            <a:r>
              <a:rPr lang="en-US" dirty="0" err="1"/>
              <a:t>Puhan</a:t>
            </a:r>
            <a:endParaRPr lang="en-US" dirty="0"/>
          </a:p>
        </p:txBody>
      </p:sp>
      <p:pic>
        <p:nvPicPr>
          <p:cNvPr id="9" name="Picture Placeholder 8">
            <a:extLst>
              <a:ext uri="{FF2B5EF4-FFF2-40B4-BE49-F238E27FC236}">
                <a16:creationId xmlns:a16="http://schemas.microsoft.com/office/drawing/2014/main" id="{558DF63C-7552-421B-8726-3DE4ADDF00EE}"/>
              </a:ext>
            </a:extLst>
          </p:cNvPr>
          <p:cNvPicPr>
            <a:picLocks noGrp="1" noChangeAspect="1"/>
          </p:cNvPicPr>
          <p:nvPr>
            <p:ph type="pic" sz="quarter" idx="13"/>
          </p:nvPr>
        </p:nvPicPr>
        <p:blipFill rotWithShape="1">
          <a:blip r:embed="rId3"/>
          <a:srcRect l="19906" t="1656" r="18974" b="1425"/>
          <a:stretch/>
        </p:blipFill>
        <p:spPr>
          <a:xfrm>
            <a:off x="-161057" y="0"/>
            <a:ext cx="7689223" cy="6858000"/>
          </a:xfr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FE57-3750-4899-AB03-936C998A1B58}"/>
              </a:ext>
            </a:extLst>
          </p:cNvPr>
          <p:cNvSpPr>
            <a:spLocks noGrp="1"/>
          </p:cNvSpPr>
          <p:nvPr>
            <p:ph type="title"/>
          </p:nvPr>
        </p:nvSpPr>
        <p:spPr/>
        <p:txBody>
          <a:bodyPr/>
          <a:lstStyle/>
          <a:p>
            <a:r>
              <a:rPr lang="en-GB" dirty="0"/>
              <a:t>Data Description</a:t>
            </a:r>
            <a:endParaRPr lang="en-IN" dirty="0"/>
          </a:p>
        </p:txBody>
      </p:sp>
      <p:sp>
        <p:nvSpPr>
          <p:cNvPr id="6" name="Slide Number Placeholder 5">
            <a:extLst>
              <a:ext uri="{FF2B5EF4-FFF2-40B4-BE49-F238E27FC236}">
                <a16:creationId xmlns:a16="http://schemas.microsoft.com/office/drawing/2014/main" id="{89E95DB5-EFF5-44E5-B3C3-8A86F212333D}"/>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5" name="TextBox 4">
            <a:extLst>
              <a:ext uri="{FF2B5EF4-FFF2-40B4-BE49-F238E27FC236}">
                <a16:creationId xmlns:a16="http://schemas.microsoft.com/office/drawing/2014/main" id="{5A738BC7-E8CE-4782-ADD7-9AF2BC2A5EE5}"/>
              </a:ext>
            </a:extLst>
          </p:cNvPr>
          <p:cNvSpPr txBox="1"/>
          <p:nvPr/>
        </p:nvSpPr>
        <p:spPr>
          <a:xfrm>
            <a:off x="1135116" y="1525566"/>
            <a:ext cx="5921530" cy="3816429"/>
          </a:xfrm>
          <a:prstGeom prst="rect">
            <a:avLst/>
          </a:prstGeom>
          <a:noFill/>
        </p:spPr>
        <p:txBody>
          <a:bodyPr wrap="square" rtlCol="0">
            <a:spAutoFit/>
          </a:bodyPr>
          <a:lstStyle/>
          <a:p>
            <a:r>
              <a:rPr lang="en-GB" sz="3200" dirty="0"/>
              <a:t>Train :</a:t>
            </a:r>
          </a:p>
          <a:p>
            <a:pPr marL="1657350" lvl="3" indent="-285750">
              <a:buFont typeface="Wingdings" panose="05000000000000000000" pitchFamily="2" charset="2"/>
              <a:buChar char="§"/>
            </a:pPr>
            <a:r>
              <a:rPr lang="en-IN" sz="2400" dirty="0"/>
              <a:t>Image name</a:t>
            </a:r>
          </a:p>
          <a:p>
            <a:pPr marL="1657350" lvl="3" indent="-285750">
              <a:buFont typeface="Wingdings" panose="05000000000000000000" pitchFamily="2" charset="2"/>
              <a:buChar char="§"/>
            </a:pPr>
            <a:r>
              <a:rPr lang="en-IN" sz="2400" dirty="0" err="1"/>
              <a:t>Patient_id</a:t>
            </a:r>
            <a:endParaRPr lang="en-IN" sz="2400" dirty="0"/>
          </a:p>
          <a:p>
            <a:pPr marL="1657350" lvl="3" indent="-285750">
              <a:buFont typeface="Wingdings" panose="05000000000000000000" pitchFamily="2" charset="2"/>
              <a:buChar char="§"/>
            </a:pPr>
            <a:r>
              <a:rPr lang="en-IN" sz="2400" dirty="0"/>
              <a:t>Sex</a:t>
            </a:r>
          </a:p>
          <a:p>
            <a:pPr marL="1657350" lvl="3" indent="-285750">
              <a:buFont typeface="Wingdings" panose="05000000000000000000" pitchFamily="2" charset="2"/>
              <a:buChar char="§"/>
            </a:pPr>
            <a:r>
              <a:rPr lang="en-IN" sz="2400" dirty="0" err="1"/>
              <a:t>Age_approx</a:t>
            </a:r>
            <a:endParaRPr lang="en-IN" sz="2400" dirty="0"/>
          </a:p>
          <a:p>
            <a:pPr marL="1657350" lvl="3" indent="-285750">
              <a:buFont typeface="Wingdings" panose="05000000000000000000" pitchFamily="2" charset="2"/>
              <a:buChar char="§"/>
            </a:pPr>
            <a:r>
              <a:rPr lang="en-IN" sz="2400" dirty="0" err="1"/>
              <a:t>Anatom_site_general_challenge</a:t>
            </a:r>
            <a:endParaRPr lang="en-IN" sz="2400" dirty="0"/>
          </a:p>
          <a:p>
            <a:pPr marL="1657350" lvl="3" indent="-285750">
              <a:buFont typeface="Wingdings" panose="05000000000000000000" pitchFamily="2" charset="2"/>
              <a:buChar char="§"/>
            </a:pPr>
            <a:r>
              <a:rPr lang="en-IN" sz="2400" dirty="0"/>
              <a:t>Diagnosis</a:t>
            </a:r>
          </a:p>
          <a:p>
            <a:pPr marL="1657350" lvl="3" indent="-285750">
              <a:buFont typeface="Wingdings" panose="05000000000000000000" pitchFamily="2" charset="2"/>
              <a:buChar char="§"/>
            </a:pPr>
            <a:r>
              <a:rPr lang="en-IN" sz="2400" dirty="0" err="1"/>
              <a:t>Benign_malignant</a:t>
            </a:r>
            <a:endParaRPr lang="en-IN" sz="2400" dirty="0"/>
          </a:p>
          <a:p>
            <a:pPr marL="1657350" lvl="3" indent="-285750">
              <a:buFont typeface="Wingdings" panose="05000000000000000000" pitchFamily="2" charset="2"/>
              <a:buChar char="§"/>
            </a:pPr>
            <a:r>
              <a:rPr lang="en-IN" sz="2400" dirty="0"/>
              <a:t>Target</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205162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F70C-C13A-432A-B81E-868E1D083F12}"/>
              </a:ext>
            </a:extLst>
          </p:cNvPr>
          <p:cNvSpPr>
            <a:spLocks noGrp="1"/>
          </p:cNvSpPr>
          <p:nvPr>
            <p:ph type="title"/>
          </p:nvPr>
        </p:nvSpPr>
        <p:spPr/>
        <p:txBody>
          <a:bodyPr/>
          <a:lstStyle/>
          <a:p>
            <a:r>
              <a:rPr lang="en-GB" dirty="0"/>
              <a:t>Charts</a:t>
            </a:r>
            <a:endParaRPr lang="en-IN" dirty="0"/>
          </a:p>
        </p:txBody>
      </p:sp>
      <p:sp>
        <p:nvSpPr>
          <p:cNvPr id="6" name="Slide Number Placeholder 5">
            <a:extLst>
              <a:ext uri="{FF2B5EF4-FFF2-40B4-BE49-F238E27FC236}">
                <a16:creationId xmlns:a16="http://schemas.microsoft.com/office/drawing/2014/main" id="{5BB3B1E1-994B-47DC-A67F-78CDE8ADD147}"/>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8" name="Picture 7">
            <a:extLst>
              <a:ext uri="{FF2B5EF4-FFF2-40B4-BE49-F238E27FC236}">
                <a16:creationId xmlns:a16="http://schemas.microsoft.com/office/drawing/2014/main" id="{38AE41D0-F72D-4932-B82F-68CE12E017A7}"/>
              </a:ext>
            </a:extLst>
          </p:cNvPr>
          <p:cNvPicPr>
            <a:picLocks noChangeAspect="1"/>
          </p:cNvPicPr>
          <p:nvPr/>
        </p:nvPicPr>
        <p:blipFill rotWithShape="1">
          <a:blip r:embed="rId2"/>
          <a:srcRect l="19429" t="11595" r="902"/>
          <a:stretch/>
        </p:blipFill>
        <p:spPr>
          <a:xfrm>
            <a:off x="625392" y="1881275"/>
            <a:ext cx="4975786" cy="2868394"/>
          </a:xfrm>
          <a:prstGeom prst="rect">
            <a:avLst/>
          </a:prstGeom>
        </p:spPr>
      </p:pic>
      <p:pic>
        <p:nvPicPr>
          <p:cNvPr id="10" name="Picture 9">
            <a:extLst>
              <a:ext uri="{FF2B5EF4-FFF2-40B4-BE49-F238E27FC236}">
                <a16:creationId xmlns:a16="http://schemas.microsoft.com/office/drawing/2014/main" id="{18FFC33A-545B-4C75-A0A8-99E1973163BA}"/>
              </a:ext>
            </a:extLst>
          </p:cNvPr>
          <p:cNvPicPr>
            <a:picLocks noChangeAspect="1"/>
          </p:cNvPicPr>
          <p:nvPr/>
        </p:nvPicPr>
        <p:blipFill rotWithShape="1">
          <a:blip r:embed="rId3"/>
          <a:srcRect t="511"/>
          <a:stretch/>
        </p:blipFill>
        <p:spPr>
          <a:xfrm>
            <a:off x="6368246" y="833856"/>
            <a:ext cx="5272891" cy="4609903"/>
          </a:xfrm>
          <a:prstGeom prst="rect">
            <a:avLst/>
          </a:prstGeom>
        </p:spPr>
      </p:pic>
      <p:sp>
        <p:nvSpPr>
          <p:cNvPr id="11" name="TextBox 10">
            <a:extLst>
              <a:ext uri="{FF2B5EF4-FFF2-40B4-BE49-F238E27FC236}">
                <a16:creationId xmlns:a16="http://schemas.microsoft.com/office/drawing/2014/main" id="{540A86FE-2BA7-41B3-B0E7-65AF3C36290A}"/>
              </a:ext>
            </a:extLst>
          </p:cNvPr>
          <p:cNvSpPr txBox="1"/>
          <p:nvPr/>
        </p:nvSpPr>
        <p:spPr>
          <a:xfrm>
            <a:off x="2002265" y="4837317"/>
            <a:ext cx="2222039" cy="276999"/>
          </a:xfrm>
          <a:prstGeom prst="rect">
            <a:avLst/>
          </a:prstGeom>
          <a:noFill/>
        </p:spPr>
        <p:txBody>
          <a:bodyPr wrap="square" rtlCol="0">
            <a:spAutoFit/>
          </a:bodyPr>
          <a:lstStyle/>
          <a:p>
            <a:pPr algn="ctr"/>
            <a:r>
              <a:rPr lang="en-GB" sz="1200" dirty="0"/>
              <a:t>Donut Chart of Target</a:t>
            </a:r>
            <a:endParaRPr lang="en-IN" sz="1200" dirty="0"/>
          </a:p>
        </p:txBody>
      </p:sp>
      <p:sp>
        <p:nvSpPr>
          <p:cNvPr id="12" name="TextBox 11">
            <a:extLst>
              <a:ext uri="{FF2B5EF4-FFF2-40B4-BE49-F238E27FC236}">
                <a16:creationId xmlns:a16="http://schemas.microsoft.com/office/drawing/2014/main" id="{328BC5A3-255A-4284-A46C-10D2E73C0D99}"/>
              </a:ext>
            </a:extLst>
          </p:cNvPr>
          <p:cNvSpPr txBox="1"/>
          <p:nvPr/>
        </p:nvSpPr>
        <p:spPr>
          <a:xfrm>
            <a:off x="7225490" y="5559987"/>
            <a:ext cx="3558401" cy="276999"/>
          </a:xfrm>
          <a:prstGeom prst="rect">
            <a:avLst/>
          </a:prstGeom>
          <a:noFill/>
        </p:spPr>
        <p:txBody>
          <a:bodyPr wrap="square" rtlCol="0">
            <a:spAutoFit/>
          </a:bodyPr>
          <a:lstStyle/>
          <a:p>
            <a:pPr algn="ctr"/>
            <a:r>
              <a:rPr lang="en-GB" sz="1200" dirty="0"/>
              <a:t>Sun Burst Chart of </a:t>
            </a:r>
            <a:r>
              <a:rPr lang="en-GB" sz="1200" dirty="0" err="1"/>
              <a:t>Benign,Malignant</a:t>
            </a:r>
            <a:endParaRPr lang="en-IN" sz="1200" dirty="0"/>
          </a:p>
        </p:txBody>
      </p:sp>
    </p:spTree>
    <p:extLst>
      <p:ext uri="{BB962C8B-B14F-4D97-AF65-F5344CB8AC3E}">
        <p14:creationId xmlns:p14="http://schemas.microsoft.com/office/powerpoint/2010/main" val="2272410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F70C-C13A-432A-B81E-868E1D083F12}"/>
              </a:ext>
            </a:extLst>
          </p:cNvPr>
          <p:cNvSpPr>
            <a:spLocks noGrp="1"/>
          </p:cNvSpPr>
          <p:nvPr>
            <p:ph type="title"/>
          </p:nvPr>
        </p:nvSpPr>
        <p:spPr/>
        <p:txBody>
          <a:bodyPr/>
          <a:lstStyle/>
          <a:p>
            <a:r>
              <a:rPr lang="en-GB" dirty="0"/>
              <a:t>Data Analysis</a:t>
            </a:r>
            <a:endParaRPr lang="en-IN" dirty="0"/>
          </a:p>
        </p:txBody>
      </p:sp>
      <p:sp>
        <p:nvSpPr>
          <p:cNvPr id="6" name="Slide Number Placeholder 5">
            <a:extLst>
              <a:ext uri="{FF2B5EF4-FFF2-40B4-BE49-F238E27FC236}">
                <a16:creationId xmlns:a16="http://schemas.microsoft.com/office/drawing/2014/main" id="{5BB3B1E1-994B-47DC-A67F-78CDE8ADD147}"/>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4" name="Picture 3">
            <a:extLst>
              <a:ext uri="{FF2B5EF4-FFF2-40B4-BE49-F238E27FC236}">
                <a16:creationId xmlns:a16="http://schemas.microsoft.com/office/drawing/2014/main" id="{4CA73DB7-3133-4EB2-A434-2DF0145B62B2}"/>
              </a:ext>
            </a:extLst>
          </p:cNvPr>
          <p:cNvPicPr>
            <a:picLocks noChangeAspect="1"/>
          </p:cNvPicPr>
          <p:nvPr/>
        </p:nvPicPr>
        <p:blipFill>
          <a:blip r:embed="rId3"/>
          <a:stretch>
            <a:fillRect/>
          </a:stretch>
        </p:blipFill>
        <p:spPr>
          <a:xfrm>
            <a:off x="578069" y="1752676"/>
            <a:ext cx="5517931" cy="2750335"/>
          </a:xfrm>
          <a:prstGeom prst="rect">
            <a:avLst/>
          </a:prstGeom>
        </p:spPr>
      </p:pic>
      <p:pic>
        <p:nvPicPr>
          <p:cNvPr id="7" name="Picture 6">
            <a:extLst>
              <a:ext uri="{FF2B5EF4-FFF2-40B4-BE49-F238E27FC236}">
                <a16:creationId xmlns:a16="http://schemas.microsoft.com/office/drawing/2014/main" id="{52C67341-1005-40F4-84B5-E532EF9CBE8E}"/>
              </a:ext>
            </a:extLst>
          </p:cNvPr>
          <p:cNvPicPr>
            <a:picLocks noChangeAspect="1"/>
          </p:cNvPicPr>
          <p:nvPr/>
        </p:nvPicPr>
        <p:blipFill>
          <a:blip r:embed="rId4"/>
          <a:stretch>
            <a:fillRect/>
          </a:stretch>
        </p:blipFill>
        <p:spPr>
          <a:xfrm>
            <a:off x="6245724" y="1573077"/>
            <a:ext cx="5517931" cy="3238133"/>
          </a:xfrm>
          <a:prstGeom prst="rect">
            <a:avLst/>
          </a:prstGeom>
        </p:spPr>
      </p:pic>
    </p:spTree>
    <p:extLst>
      <p:ext uri="{BB962C8B-B14F-4D97-AF65-F5344CB8AC3E}">
        <p14:creationId xmlns:p14="http://schemas.microsoft.com/office/powerpoint/2010/main" val="2046558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F70C-C13A-432A-B81E-868E1D083F12}"/>
              </a:ext>
            </a:extLst>
          </p:cNvPr>
          <p:cNvSpPr>
            <a:spLocks noGrp="1"/>
          </p:cNvSpPr>
          <p:nvPr>
            <p:ph type="title"/>
          </p:nvPr>
        </p:nvSpPr>
        <p:spPr>
          <a:xfrm>
            <a:off x="550200" y="227521"/>
            <a:ext cx="11091600" cy="1332000"/>
          </a:xfrm>
        </p:spPr>
        <p:txBody>
          <a:bodyPr/>
          <a:lstStyle/>
          <a:p>
            <a:r>
              <a:rPr lang="en-GB" dirty="0"/>
              <a:t>Images</a:t>
            </a:r>
            <a:endParaRPr lang="en-IN" dirty="0"/>
          </a:p>
        </p:txBody>
      </p:sp>
      <p:sp>
        <p:nvSpPr>
          <p:cNvPr id="6" name="Slide Number Placeholder 5">
            <a:extLst>
              <a:ext uri="{FF2B5EF4-FFF2-40B4-BE49-F238E27FC236}">
                <a16:creationId xmlns:a16="http://schemas.microsoft.com/office/drawing/2014/main" id="{5BB3B1E1-994B-47DC-A67F-78CDE8ADD147}"/>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5" name="Picture 4">
            <a:extLst>
              <a:ext uri="{FF2B5EF4-FFF2-40B4-BE49-F238E27FC236}">
                <a16:creationId xmlns:a16="http://schemas.microsoft.com/office/drawing/2014/main" id="{E36EDD21-9C5D-43EB-93B1-6769F5DD43F4}"/>
              </a:ext>
            </a:extLst>
          </p:cNvPr>
          <p:cNvPicPr>
            <a:picLocks noChangeAspect="1"/>
          </p:cNvPicPr>
          <p:nvPr/>
        </p:nvPicPr>
        <p:blipFill>
          <a:blip r:embed="rId3"/>
          <a:stretch>
            <a:fillRect/>
          </a:stretch>
        </p:blipFill>
        <p:spPr>
          <a:xfrm>
            <a:off x="1210689" y="1277753"/>
            <a:ext cx="3403004" cy="1944327"/>
          </a:xfrm>
          <a:prstGeom prst="rect">
            <a:avLst/>
          </a:prstGeom>
        </p:spPr>
      </p:pic>
      <p:pic>
        <p:nvPicPr>
          <p:cNvPr id="9" name="Picture 8">
            <a:extLst>
              <a:ext uri="{FF2B5EF4-FFF2-40B4-BE49-F238E27FC236}">
                <a16:creationId xmlns:a16="http://schemas.microsoft.com/office/drawing/2014/main" id="{48372559-39A7-4051-9A5E-02C0B248F1C0}"/>
              </a:ext>
            </a:extLst>
          </p:cNvPr>
          <p:cNvPicPr>
            <a:picLocks noChangeAspect="1"/>
          </p:cNvPicPr>
          <p:nvPr/>
        </p:nvPicPr>
        <p:blipFill>
          <a:blip r:embed="rId4"/>
          <a:stretch>
            <a:fillRect/>
          </a:stretch>
        </p:blipFill>
        <p:spPr>
          <a:xfrm>
            <a:off x="6890473" y="1128061"/>
            <a:ext cx="3670212" cy="1999818"/>
          </a:xfrm>
          <a:prstGeom prst="rect">
            <a:avLst/>
          </a:prstGeom>
        </p:spPr>
      </p:pic>
      <p:pic>
        <p:nvPicPr>
          <p:cNvPr id="11" name="Picture 10">
            <a:extLst>
              <a:ext uri="{FF2B5EF4-FFF2-40B4-BE49-F238E27FC236}">
                <a16:creationId xmlns:a16="http://schemas.microsoft.com/office/drawing/2014/main" id="{C1D8A1D3-DB12-414E-A065-77D84A5A6F41}"/>
              </a:ext>
            </a:extLst>
          </p:cNvPr>
          <p:cNvPicPr>
            <a:picLocks noChangeAspect="1"/>
          </p:cNvPicPr>
          <p:nvPr/>
        </p:nvPicPr>
        <p:blipFill>
          <a:blip r:embed="rId5"/>
          <a:stretch>
            <a:fillRect/>
          </a:stretch>
        </p:blipFill>
        <p:spPr>
          <a:xfrm>
            <a:off x="718802" y="3362420"/>
            <a:ext cx="4832661" cy="2391630"/>
          </a:xfrm>
          <a:prstGeom prst="rect">
            <a:avLst/>
          </a:prstGeom>
        </p:spPr>
      </p:pic>
      <p:pic>
        <p:nvPicPr>
          <p:cNvPr id="14" name="Picture 13">
            <a:extLst>
              <a:ext uri="{FF2B5EF4-FFF2-40B4-BE49-F238E27FC236}">
                <a16:creationId xmlns:a16="http://schemas.microsoft.com/office/drawing/2014/main" id="{86474B95-6420-444C-968B-CFF6A1F463CF}"/>
              </a:ext>
            </a:extLst>
          </p:cNvPr>
          <p:cNvPicPr>
            <a:picLocks noChangeAspect="1"/>
          </p:cNvPicPr>
          <p:nvPr/>
        </p:nvPicPr>
        <p:blipFill>
          <a:blip r:embed="rId6"/>
          <a:stretch>
            <a:fillRect/>
          </a:stretch>
        </p:blipFill>
        <p:spPr>
          <a:xfrm>
            <a:off x="6392283" y="3362419"/>
            <a:ext cx="4712416" cy="2391629"/>
          </a:xfrm>
          <a:prstGeom prst="rect">
            <a:avLst/>
          </a:prstGeom>
        </p:spPr>
      </p:pic>
    </p:spTree>
    <p:extLst>
      <p:ext uri="{BB962C8B-B14F-4D97-AF65-F5344CB8AC3E}">
        <p14:creationId xmlns:p14="http://schemas.microsoft.com/office/powerpoint/2010/main" val="4179011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E902-3188-4373-92E3-EBC8A37C11C5}"/>
              </a:ext>
            </a:extLst>
          </p:cNvPr>
          <p:cNvSpPr>
            <a:spLocks noGrp="1"/>
          </p:cNvSpPr>
          <p:nvPr>
            <p:ph type="title"/>
          </p:nvPr>
        </p:nvSpPr>
        <p:spPr/>
        <p:txBody>
          <a:bodyPr/>
          <a:lstStyle/>
          <a:p>
            <a:r>
              <a:rPr lang="en-GB" dirty="0"/>
              <a:t>Data Augmentation</a:t>
            </a:r>
            <a:endParaRPr lang="en-IN" dirty="0"/>
          </a:p>
        </p:txBody>
      </p:sp>
      <p:sp>
        <p:nvSpPr>
          <p:cNvPr id="3" name="Content Placeholder 2">
            <a:extLst>
              <a:ext uri="{FF2B5EF4-FFF2-40B4-BE49-F238E27FC236}">
                <a16:creationId xmlns:a16="http://schemas.microsoft.com/office/drawing/2014/main" id="{D4DC0869-7896-4F28-9ED7-DBEACD16FB83}"/>
              </a:ext>
            </a:extLst>
          </p:cNvPr>
          <p:cNvSpPr>
            <a:spLocks noGrp="1"/>
          </p:cNvSpPr>
          <p:nvPr>
            <p:ph idx="1"/>
          </p:nvPr>
        </p:nvSpPr>
        <p:spPr>
          <a:xfrm>
            <a:off x="550863" y="1439187"/>
            <a:ext cx="11090274" cy="3979625"/>
          </a:xfrm>
        </p:spPr>
        <p:txBody>
          <a:bodyPr/>
          <a:lstStyle/>
          <a:p>
            <a:r>
              <a:rPr lang="en-GB" dirty="0"/>
              <a:t>Data augmentation significantly increases the diversity of data available for training our models, without actually collecting new data samples. </a:t>
            </a:r>
          </a:p>
          <a:p>
            <a:r>
              <a:rPr lang="en-IN" dirty="0"/>
              <a:t>A technique to increase the diversity of your training set by applying random (but realistic) transformations, such as image rotation.</a:t>
            </a:r>
          </a:p>
          <a:p>
            <a:r>
              <a:rPr lang="en-IN" dirty="0" err="1"/>
              <a:t>Spacial</a:t>
            </a:r>
            <a:r>
              <a:rPr lang="en-IN" dirty="0"/>
              <a:t> transformation involves a set of basic data </a:t>
            </a:r>
            <a:r>
              <a:rPr lang="en-IN" dirty="0" err="1"/>
              <a:t>augumentation</a:t>
            </a:r>
            <a:r>
              <a:rPr lang="en-IN" dirty="0"/>
              <a:t> solutions, such as random scale, crop, flip and random rotation.</a:t>
            </a:r>
          </a:p>
        </p:txBody>
      </p:sp>
      <p:sp>
        <p:nvSpPr>
          <p:cNvPr id="6" name="Slide Number Placeholder 5">
            <a:extLst>
              <a:ext uri="{FF2B5EF4-FFF2-40B4-BE49-F238E27FC236}">
                <a16:creationId xmlns:a16="http://schemas.microsoft.com/office/drawing/2014/main" id="{82AC155D-D98C-4A1E-8FFA-4A53FBCC2C9E}"/>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8" name="Picture 7">
            <a:extLst>
              <a:ext uri="{FF2B5EF4-FFF2-40B4-BE49-F238E27FC236}">
                <a16:creationId xmlns:a16="http://schemas.microsoft.com/office/drawing/2014/main" id="{2EE65191-D02B-450C-8114-82FD6AE06AE7}"/>
              </a:ext>
            </a:extLst>
          </p:cNvPr>
          <p:cNvPicPr>
            <a:picLocks noChangeAspect="1"/>
          </p:cNvPicPr>
          <p:nvPr/>
        </p:nvPicPr>
        <p:blipFill>
          <a:blip r:embed="rId3"/>
          <a:stretch>
            <a:fillRect/>
          </a:stretch>
        </p:blipFill>
        <p:spPr>
          <a:xfrm>
            <a:off x="3671703" y="3961336"/>
            <a:ext cx="4274118" cy="2119067"/>
          </a:xfrm>
          <a:prstGeom prst="rect">
            <a:avLst/>
          </a:prstGeom>
        </p:spPr>
      </p:pic>
    </p:spTree>
    <p:extLst>
      <p:ext uri="{BB962C8B-B14F-4D97-AF65-F5344CB8AC3E}">
        <p14:creationId xmlns:p14="http://schemas.microsoft.com/office/powerpoint/2010/main" val="255485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flipH="1" flipV="1">
            <a:off x="0" y="0"/>
            <a:ext cx="12192000" cy="6858000"/>
          </a:xfrm>
          <a:prstGeom prst="rect">
            <a:avLst/>
          </a:prstGeo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055289" y="901522"/>
            <a:ext cx="5817698" cy="3055213"/>
          </a:xfrm>
        </p:spPr>
        <p:txBody>
          <a:bodyPr vert="horz" wrap="square" lIns="0" tIns="0" rIns="0" bIns="0" rtlCol="0" anchor="b" anchorCtr="0">
            <a:normAutofit/>
          </a:bodyPr>
          <a:lstStyle/>
          <a:p>
            <a:pPr>
              <a:lnSpc>
                <a:spcPct val="100000"/>
              </a:lnSpc>
            </a:pPr>
            <a:r>
              <a:rPr lang="en-US" dirty="0"/>
              <a:t>04 Architecture</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7230269" y="3956735"/>
            <a:ext cx="5437187" cy="2265216"/>
          </a:xfrm>
        </p:spPr>
        <p:txBody>
          <a:bodyPr vert="horz" wrap="square" lIns="0" tIns="0" rIns="0" bIns="0" rtlCol="0">
            <a:normAutofit/>
          </a:bodyPr>
          <a:lstStyle/>
          <a:p>
            <a:pPr marL="0" indent="0">
              <a:lnSpc>
                <a:spcPct val="100000"/>
              </a:lnSpc>
              <a:buNone/>
            </a:pPr>
            <a:r>
              <a:rPr lang="en-US" dirty="0"/>
              <a:t>How to implement transfer learning?</a:t>
            </a: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15</a:t>
            </a:fld>
            <a:endParaRPr lang="en-US"/>
          </a:p>
        </p:txBody>
      </p:sp>
    </p:spTree>
    <p:extLst>
      <p:ext uri="{BB962C8B-B14F-4D97-AF65-F5344CB8AC3E}">
        <p14:creationId xmlns:p14="http://schemas.microsoft.com/office/powerpoint/2010/main" val="1208519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049E-6E9E-49DB-A3DB-7AF15DEE85A4}"/>
              </a:ext>
            </a:extLst>
          </p:cNvPr>
          <p:cNvSpPr>
            <a:spLocks noGrp="1"/>
          </p:cNvSpPr>
          <p:nvPr>
            <p:ph type="title"/>
          </p:nvPr>
        </p:nvSpPr>
        <p:spPr>
          <a:xfrm>
            <a:off x="550863" y="349475"/>
            <a:ext cx="11090274" cy="1332000"/>
          </a:xfrm>
        </p:spPr>
        <p:txBody>
          <a:bodyPr/>
          <a:lstStyle/>
          <a:p>
            <a:r>
              <a:rPr lang="en-GB" dirty="0"/>
              <a:t>Model Architecture</a:t>
            </a:r>
            <a:endParaRPr lang="en-IN" dirty="0"/>
          </a:p>
        </p:txBody>
      </p:sp>
      <p:sp>
        <p:nvSpPr>
          <p:cNvPr id="3" name="Content Placeholder 2">
            <a:extLst>
              <a:ext uri="{FF2B5EF4-FFF2-40B4-BE49-F238E27FC236}">
                <a16:creationId xmlns:a16="http://schemas.microsoft.com/office/drawing/2014/main" id="{01391461-4338-4AF3-AAA6-50714BB909F3}"/>
              </a:ext>
            </a:extLst>
          </p:cNvPr>
          <p:cNvSpPr>
            <a:spLocks noGrp="1"/>
          </p:cNvSpPr>
          <p:nvPr>
            <p:ph sz="half" idx="1"/>
          </p:nvPr>
        </p:nvSpPr>
        <p:spPr>
          <a:xfrm>
            <a:off x="512401" y="1308898"/>
            <a:ext cx="5435600" cy="3995650"/>
          </a:xfrm>
        </p:spPr>
        <p:txBody>
          <a:bodyPr/>
          <a:lstStyle/>
          <a:p>
            <a:r>
              <a:rPr lang="en-GB" sz="2400" dirty="0"/>
              <a:t>Binary Classification</a:t>
            </a:r>
          </a:p>
          <a:p>
            <a:r>
              <a:rPr lang="en-GB" sz="2400" dirty="0"/>
              <a:t>CNN</a:t>
            </a:r>
          </a:p>
          <a:p>
            <a:r>
              <a:rPr lang="en-GB" sz="2400" dirty="0"/>
              <a:t>Transfer Learning</a:t>
            </a:r>
          </a:p>
          <a:p>
            <a:r>
              <a:rPr lang="en-GB" sz="2400" dirty="0"/>
              <a:t>Base: EfficientNetB7</a:t>
            </a:r>
            <a:endParaRPr lang="en-IN" sz="2400" dirty="0"/>
          </a:p>
        </p:txBody>
      </p:sp>
      <p:sp>
        <p:nvSpPr>
          <p:cNvPr id="7" name="Slide Number Placeholder 6">
            <a:extLst>
              <a:ext uri="{FF2B5EF4-FFF2-40B4-BE49-F238E27FC236}">
                <a16:creationId xmlns:a16="http://schemas.microsoft.com/office/drawing/2014/main" id="{C3A2F50D-7413-413A-9CDC-661BFD4DFC2D}"/>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9" name="Picture 8">
            <a:extLst>
              <a:ext uri="{FF2B5EF4-FFF2-40B4-BE49-F238E27FC236}">
                <a16:creationId xmlns:a16="http://schemas.microsoft.com/office/drawing/2014/main" id="{113F5DA7-2EB8-463D-93A8-93193A47C2D1}"/>
              </a:ext>
            </a:extLst>
          </p:cNvPr>
          <p:cNvPicPr>
            <a:picLocks noChangeAspect="1"/>
          </p:cNvPicPr>
          <p:nvPr/>
        </p:nvPicPr>
        <p:blipFill>
          <a:blip r:embed="rId3"/>
          <a:stretch>
            <a:fillRect/>
          </a:stretch>
        </p:blipFill>
        <p:spPr>
          <a:xfrm>
            <a:off x="485959" y="3936692"/>
            <a:ext cx="4643482" cy="2249534"/>
          </a:xfrm>
          <a:prstGeom prst="rect">
            <a:avLst/>
          </a:prstGeom>
        </p:spPr>
      </p:pic>
      <p:sp>
        <p:nvSpPr>
          <p:cNvPr id="4" name="TextBox 3">
            <a:extLst>
              <a:ext uri="{FF2B5EF4-FFF2-40B4-BE49-F238E27FC236}">
                <a16:creationId xmlns:a16="http://schemas.microsoft.com/office/drawing/2014/main" id="{A491C2E7-2351-4902-9402-19FC7466A93D}"/>
              </a:ext>
            </a:extLst>
          </p:cNvPr>
          <p:cNvSpPr txBox="1"/>
          <p:nvPr/>
        </p:nvSpPr>
        <p:spPr>
          <a:xfrm>
            <a:off x="6766560" y="4063870"/>
            <a:ext cx="3739581" cy="369332"/>
          </a:xfrm>
          <a:prstGeom prst="rect">
            <a:avLst/>
          </a:prstGeom>
          <a:noFill/>
        </p:spPr>
        <p:txBody>
          <a:bodyPr wrap="square" rtlCol="0">
            <a:spAutoFit/>
          </a:bodyPr>
          <a:lstStyle/>
          <a:p>
            <a:pPr algn="ctr"/>
            <a:r>
              <a:rPr lang="en-GB" dirty="0"/>
              <a:t>Architecture of EfficientNet-B7</a:t>
            </a:r>
            <a:endParaRPr lang="en-IN" dirty="0"/>
          </a:p>
        </p:txBody>
      </p:sp>
      <p:pic>
        <p:nvPicPr>
          <p:cNvPr id="6" name="Picture 5">
            <a:extLst>
              <a:ext uri="{FF2B5EF4-FFF2-40B4-BE49-F238E27FC236}">
                <a16:creationId xmlns:a16="http://schemas.microsoft.com/office/drawing/2014/main" id="{D7D78814-60BA-44BA-B734-B6D914EC9AB1}"/>
              </a:ext>
            </a:extLst>
          </p:cNvPr>
          <p:cNvPicPr>
            <a:picLocks noChangeAspect="1"/>
          </p:cNvPicPr>
          <p:nvPr/>
        </p:nvPicPr>
        <p:blipFill>
          <a:blip r:embed="rId4"/>
          <a:stretch>
            <a:fillRect/>
          </a:stretch>
        </p:blipFill>
        <p:spPr>
          <a:xfrm>
            <a:off x="5129441" y="1105467"/>
            <a:ext cx="7013817" cy="2831225"/>
          </a:xfrm>
          <a:prstGeom prst="rect">
            <a:avLst/>
          </a:prstGeom>
        </p:spPr>
      </p:pic>
    </p:spTree>
    <p:extLst>
      <p:ext uri="{BB962C8B-B14F-4D97-AF65-F5344CB8AC3E}">
        <p14:creationId xmlns:p14="http://schemas.microsoft.com/office/powerpoint/2010/main" val="1871888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83765" y="549275"/>
            <a:ext cx="5604286"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05 Training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1650038" y="3747067"/>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Train &amp; Test &amp; Validation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1830584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718E-4A8F-4D23-A985-6F77445E00CE}"/>
              </a:ext>
            </a:extLst>
          </p:cNvPr>
          <p:cNvSpPr>
            <a:spLocks noGrp="1"/>
          </p:cNvSpPr>
          <p:nvPr>
            <p:ph type="title"/>
          </p:nvPr>
        </p:nvSpPr>
        <p:spPr/>
        <p:txBody>
          <a:bodyPr/>
          <a:lstStyle/>
          <a:p>
            <a:r>
              <a:rPr lang="en-GB" dirty="0"/>
              <a:t>Splitting Datasets</a:t>
            </a:r>
            <a:endParaRPr lang="en-IN" dirty="0"/>
          </a:p>
        </p:txBody>
      </p:sp>
      <p:sp>
        <p:nvSpPr>
          <p:cNvPr id="6" name="Slide Number Placeholder 5">
            <a:extLst>
              <a:ext uri="{FF2B5EF4-FFF2-40B4-BE49-F238E27FC236}">
                <a16:creationId xmlns:a16="http://schemas.microsoft.com/office/drawing/2014/main" id="{40DF6523-EE26-494F-9474-04E2F09ABA90}"/>
              </a:ext>
            </a:extLst>
          </p:cNvPr>
          <p:cNvSpPr>
            <a:spLocks noGrp="1"/>
          </p:cNvSpPr>
          <p:nvPr>
            <p:ph type="sldNum" sz="quarter" idx="12"/>
          </p:nvPr>
        </p:nvSpPr>
        <p:spPr/>
        <p:txBody>
          <a:bodyPr/>
          <a:lstStyle/>
          <a:p>
            <a:fld id="{DBA1B0FB-D917-4C8C-928F-313BD683BF39}" type="slidenum">
              <a:rPr lang="en-US" smtClean="0"/>
              <a:t>18</a:t>
            </a:fld>
            <a:endParaRPr lang="en-US"/>
          </a:p>
        </p:txBody>
      </p:sp>
      <p:grpSp>
        <p:nvGrpSpPr>
          <p:cNvPr id="7" name="object 5">
            <a:extLst>
              <a:ext uri="{FF2B5EF4-FFF2-40B4-BE49-F238E27FC236}">
                <a16:creationId xmlns:a16="http://schemas.microsoft.com/office/drawing/2014/main" id="{B291FFDC-66D1-4C64-94AB-1629E5CFB0FA}"/>
              </a:ext>
            </a:extLst>
          </p:cNvPr>
          <p:cNvGrpSpPr/>
          <p:nvPr/>
        </p:nvGrpSpPr>
        <p:grpSpPr>
          <a:xfrm>
            <a:off x="3595889" y="1881275"/>
            <a:ext cx="5628640" cy="3509010"/>
            <a:chOff x="1904487" y="1111125"/>
            <a:chExt cx="5628640" cy="3509010"/>
          </a:xfrm>
        </p:grpSpPr>
        <p:sp>
          <p:nvSpPr>
            <p:cNvPr id="8" name="object 6">
              <a:extLst>
                <a:ext uri="{FF2B5EF4-FFF2-40B4-BE49-F238E27FC236}">
                  <a16:creationId xmlns:a16="http://schemas.microsoft.com/office/drawing/2014/main" id="{045AEEA4-40A7-4C1D-A564-416CA2C20779}"/>
                </a:ext>
              </a:extLst>
            </p:cNvPr>
            <p:cNvSpPr/>
            <p:nvPr/>
          </p:nvSpPr>
          <p:spPr>
            <a:xfrm>
              <a:off x="4617719" y="2048254"/>
              <a:ext cx="5715" cy="524510"/>
            </a:xfrm>
            <a:custGeom>
              <a:avLst/>
              <a:gdLst/>
              <a:ahLst/>
              <a:cxnLst/>
              <a:rect l="l" t="t" r="r" b="b"/>
              <a:pathLst>
                <a:path w="5714" h="524510">
                  <a:moveTo>
                    <a:pt x="5399" y="0"/>
                  </a:moveTo>
                  <a:lnTo>
                    <a:pt x="5248" y="71318"/>
                  </a:lnTo>
                  <a:lnTo>
                    <a:pt x="4838" y="130051"/>
                  </a:lnTo>
                  <a:lnTo>
                    <a:pt x="4233" y="179344"/>
                  </a:lnTo>
                  <a:lnTo>
                    <a:pt x="3499" y="222345"/>
                  </a:lnTo>
                  <a:lnTo>
                    <a:pt x="2699" y="262199"/>
                  </a:lnTo>
                  <a:lnTo>
                    <a:pt x="1900" y="302054"/>
                  </a:lnTo>
                  <a:lnTo>
                    <a:pt x="1166" y="345055"/>
                  </a:lnTo>
                  <a:lnTo>
                    <a:pt x="561" y="394348"/>
                  </a:lnTo>
                  <a:lnTo>
                    <a:pt x="151" y="453081"/>
                  </a:lnTo>
                  <a:lnTo>
                    <a:pt x="0" y="524399"/>
                  </a:lnTo>
                </a:path>
              </a:pathLst>
            </a:custGeom>
            <a:ln w="9524">
              <a:solidFill>
                <a:srgbClr val="AAFFEE"/>
              </a:solidFill>
            </a:ln>
          </p:spPr>
          <p:txBody>
            <a:bodyPr wrap="square" lIns="0" tIns="0" rIns="0" bIns="0" rtlCol="0"/>
            <a:lstStyle/>
            <a:p>
              <a:endParaRPr/>
            </a:p>
          </p:txBody>
        </p:sp>
        <p:sp>
          <p:nvSpPr>
            <p:cNvPr id="9" name="object 7">
              <a:extLst>
                <a:ext uri="{FF2B5EF4-FFF2-40B4-BE49-F238E27FC236}">
                  <a16:creationId xmlns:a16="http://schemas.microsoft.com/office/drawing/2014/main" id="{9C6A207C-2F7A-458D-B168-FAB03EB2D75C}"/>
                </a:ext>
              </a:extLst>
            </p:cNvPr>
            <p:cNvSpPr/>
            <p:nvPr/>
          </p:nvSpPr>
          <p:spPr>
            <a:xfrm>
              <a:off x="3079549" y="2572349"/>
              <a:ext cx="3055620" cy="833755"/>
            </a:xfrm>
            <a:custGeom>
              <a:avLst/>
              <a:gdLst/>
              <a:ahLst/>
              <a:cxnLst/>
              <a:rect l="l" t="t" r="r" b="b"/>
              <a:pathLst>
                <a:path w="3055620" h="833754">
                  <a:moveTo>
                    <a:pt x="0" y="0"/>
                  </a:moveTo>
                  <a:lnTo>
                    <a:pt x="2916547" y="0"/>
                  </a:lnTo>
                  <a:lnTo>
                    <a:pt x="3055499" y="138952"/>
                  </a:lnTo>
                  <a:lnTo>
                    <a:pt x="3055499" y="833699"/>
                  </a:lnTo>
                  <a:lnTo>
                    <a:pt x="138952" y="833699"/>
                  </a:lnTo>
                  <a:lnTo>
                    <a:pt x="0" y="694747"/>
                  </a:lnTo>
                  <a:lnTo>
                    <a:pt x="0" y="0"/>
                  </a:lnTo>
                  <a:close/>
                </a:path>
              </a:pathLst>
            </a:custGeom>
            <a:ln w="9524">
              <a:solidFill>
                <a:srgbClr val="00FFCD"/>
              </a:solidFill>
            </a:ln>
          </p:spPr>
          <p:txBody>
            <a:bodyPr wrap="square" lIns="0" tIns="0" rIns="0" bIns="0" rtlCol="0"/>
            <a:lstStyle/>
            <a:p>
              <a:endParaRPr/>
            </a:p>
          </p:txBody>
        </p:sp>
        <p:sp>
          <p:nvSpPr>
            <p:cNvPr id="10" name="object 8">
              <a:extLst>
                <a:ext uri="{FF2B5EF4-FFF2-40B4-BE49-F238E27FC236}">
                  <a16:creationId xmlns:a16="http://schemas.microsoft.com/office/drawing/2014/main" id="{EAF9BEBF-58D9-4809-95D2-32D8D1DA38DE}"/>
                </a:ext>
              </a:extLst>
            </p:cNvPr>
            <p:cNvSpPr/>
            <p:nvPr/>
          </p:nvSpPr>
          <p:spPr>
            <a:xfrm>
              <a:off x="1909249" y="2989200"/>
              <a:ext cx="1170305" cy="717550"/>
            </a:xfrm>
            <a:custGeom>
              <a:avLst/>
              <a:gdLst/>
              <a:ahLst/>
              <a:cxnLst/>
              <a:rect l="l" t="t" r="r" b="b"/>
              <a:pathLst>
                <a:path w="1170305" h="717550">
                  <a:moveTo>
                    <a:pt x="1170299" y="0"/>
                  </a:moveTo>
                  <a:lnTo>
                    <a:pt x="585149" y="0"/>
                  </a:lnTo>
                  <a:lnTo>
                    <a:pt x="585149" y="717299"/>
                  </a:lnTo>
                  <a:lnTo>
                    <a:pt x="0" y="717299"/>
                  </a:lnTo>
                </a:path>
              </a:pathLst>
            </a:custGeom>
            <a:ln w="9524">
              <a:solidFill>
                <a:srgbClr val="AAFFEE"/>
              </a:solidFill>
            </a:ln>
          </p:spPr>
          <p:txBody>
            <a:bodyPr wrap="square" lIns="0" tIns="0" rIns="0" bIns="0" rtlCol="0"/>
            <a:lstStyle/>
            <a:p>
              <a:endParaRPr/>
            </a:p>
          </p:txBody>
        </p:sp>
        <p:pic>
          <p:nvPicPr>
            <p:cNvPr id="11" name="object 9">
              <a:extLst>
                <a:ext uri="{FF2B5EF4-FFF2-40B4-BE49-F238E27FC236}">
                  <a16:creationId xmlns:a16="http://schemas.microsoft.com/office/drawing/2014/main" id="{54963473-46FA-4367-A508-1CB8D4234D5E}"/>
                </a:ext>
              </a:extLst>
            </p:cNvPr>
            <p:cNvPicPr/>
            <p:nvPr/>
          </p:nvPicPr>
          <p:blipFill>
            <a:blip r:embed="rId3" cstate="print"/>
            <a:stretch>
              <a:fillRect/>
            </a:stretch>
          </p:blipFill>
          <p:spPr>
            <a:xfrm>
              <a:off x="3834349" y="1111125"/>
              <a:ext cx="1486199" cy="946199"/>
            </a:xfrm>
            <a:prstGeom prst="rect">
              <a:avLst/>
            </a:prstGeom>
          </p:spPr>
        </p:pic>
        <p:pic>
          <p:nvPicPr>
            <p:cNvPr id="12" name="object 10">
              <a:extLst>
                <a:ext uri="{FF2B5EF4-FFF2-40B4-BE49-F238E27FC236}">
                  <a16:creationId xmlns:a16="http://schemas.microsoft.com/office/drawing/2014/main" id="{118687FC-B81C-4880-9A2C-349DE7AADC20}"/>
                </a:ext>
              </a:extLst>
            </p:cNvPr>
            <p:cNvPicPr/>
            <p:nvPr/>
          </p:nvPicPr>
          <p:blipFill>
            <a:blip r:embed="rId4" cstate="print"/>
            <a:stretch>
              <a:fillRect/>
            </a:stretch>
          </p:blipFill>
          <p:spPr>
            <a:xfrm>
              <a:off x="6046449" y="3673574"/>
              <a:ext cx="1486199" cy="946199"/>
            </a:xfrm>
            <a:prstGeom prst="rect">
              <a:avLst/>
            </a:prstGeom>
          </p:spPr>
        </p:pic>
        <p:sp>
          <p:nvSpPr>
            <p:cNvPr id="13" name="object 11">
              <a:extLst>
                <a:ext uri="{FF2B5EF4-FFF2-40B4-BE49-F238E27FC236}">
                  <a16:creationId xmlns:a16="http://schemas.microsoft.com/office/drawing/2014/main" id="{EA0987D1-D86A-4ABF-BFAA-4EAB8B3B0D03}"/>
                </a:ext>
              </a:extLst>
            </p:cNvPr>
            <p:cNvSpPr/>
            <p:nvPr/>
          </p:nvSpPr>
          <p:spPr>
            <a:xfrm>
              <a:off x="6135049" y="2989200"/>
              <a:ext cx="1259205" cy="746760"/>
            </a:xfrm>
            <a:custGeom>
              <a:avLst/>
              <a:gdLst/>
              <a:ahLst/>
              <a:cxnLst/>
              <a:rect l="l" t="t" r="r" b="b"/>
              <a:pathLst>
                <a:path w="1259204" h="746760">
                  <a:moveTo>
                    <a:pt x="0" y="0"/>
                  </a:moveTo>
                  <a:lnTo>
                    <a:pt x="629399" y="0"/>
                  </a:lnTo>
                  <a:lnTo>
                    <a:pt x="629399" y="746699"/>
                  </a:lnTo>
                  <a:lnTo>
                    <a:pt x="1258799" y="746699"/>
                  </a:lnTo>
                </a:path>
              </a:pathLst>
            </a:custGeom>
            <a:ln w="9524">
              <a:solidFill>
                <a:srgbClr val="AAFFEE"/>
              </a:solidFill>
            </a:ln>
          </p:spPr>
          <p:txBody>
            <a:bodyPr wrap="square" lIns="0" tIns="0" rIns="0" bIns="0" rtlCol="0"/>
            <a:lstStyle/>
            <a:p>
              <a:endParaRPr/>
            </a:p>
          </p:txBody>
        </p:sp>
      </p:grpSp>
      <p:pic>
        <p:nvPicPr>
          <p:cNvPr id="16" name="Picture 15">
            <a:extLst>
              <a:ext uri="{FF2B5EF4-FFF2-40B4-BE49-F238E27FC236}">
                <a16:creationId xmlns:a16="http://schemas.microsoft.com/office/drawing/2014/main" id="{DC15EDAD-BCE0-474A-A2BE-EDED96EF59D4}"/>
              </a:ext>
            </a:extLst>
          </p:cNvPr>
          <p:cNvPicPr>
            <a:picLocks noChangeAspect="1"/>
          </p:cNvPicPr>
          <p:nvPr/>
        </p:nvPicPr>
        <p:blipFill>
          <a:blip r:embed="rId5"/>
          <a:stretch>
            <a:fillRect/>
          </a:stretch>
        </p:blipFill>
        <p:spPr>
          <a:xfrm>
            <a:off x="5525751" y="1881275"/>
            <a:ext cx="1485900" cy="952500"/>
          </a:xfrm>
          <a:prstGeom prst="rect">
            <a:avLst/>
          </a:prstGeom>
        </p:spPr>
      </p:pic>
      <p:pic>
        <p:nvPicPr>
          <p:cNvPr id="18" name="Picture 17">
            <a:extLst>
              <a:ext uri="{FF2B5EF4-FFF2-40B4-BE49-F238E27FC236}">
                <a16:creationId xmlns:a16="http://schemas.microsoft.com/office/drawing/2014/main" id="{57E50552-C8C0-426A-8A75-A27E1A793E39}"/>
              </a:ext>
            </a:extLst>
          </p:cNvPr>
          <p:cNvPicPr>
            <a:picLocks noChangeAspect="1"/>
          </p:cNvPicPr>
          <p:nvPr/>
        </p:nvPicPr>
        <p:blipFill>
          <a:blip r:embed="rId5"/>
          <a:stretch>
            <a:fillRect/>
          </a:stretch>
        </p:blipFill>
        <p:spPr>
          <a:xfrm>
            <a:off x="2857701" y="4437423"/>
            <a:ext cx="1485900" cy="952500"/>
          </a:xfrm>
          <a:prstGeom prst="rect">
            <a:avLst/>
          </a:prstGeom>
        </p:spPr>
      </p:pic>
      <p:pic>
        <p:nvPicPr>
          <p:cNvPr id="20" name="Picture 19">
            <a:extLst>
              <a:ext uri="{FF2B5EF4-FFF2-40B4-BE49-F238E27FC236}">
                <a16:creationId xmlns:a16="http://schemas.microsoft.com/office/drawing/2014/main" id="{7B36BD3B-BD92-43AE-A34A-E15A87D9D60A}"/>
              </a:ext>
            </a:extLst>
          </p:cNvPr>
          <p:cNvPicPr>
            <a:picLocks noChangeAspect="1"/>
          </p:cNvPicPr>
          <p:nvPr/>
        </p:nvPicPr>
        <p:blipFill>
          <a:blip r:embed="rId5"/>
          <a:stretch>
            <a:fillRect/>
          </a:stretch>
        </p:blipFill>
        <p:spPr>
          <a:xfrm>
            <a:off x="7707482" y="4446711"/>
            <a:ext cx="1485900" cy="952500"/>
          </a:xfrm>
          <a:prstGeom prst="rect">
            <a:avLst/>
          </a:prstGeom>
        </p:spPr>
      </p:pic>
      <p:sp>
        <p:nvSpPr>
          <p:cNvPr id="21" name="TextBox 20">
            <a:extLst>
              <a:ext uri="{FF2B5EF4-FFF2-40B4-BE49-F238E27FC236}">
                <a16:creationId xmlns:a16="http://schemas.microsoft.com/office/drawing/2014/main" id="{1F749CA3-7BA1-4829-8B70-3DC275AC7842}"/>
              </a:ext>
            </a:extLst>
          </p:cNvPr>
          <p:cNvSpPr txBox="1"/>
          <p:nvPr/>
        </p:nvSpPr>
        <p:spPr>
          <a:xfrm>
            <a:off x="5652858" y="2087746"/>
            <a:ext cx="1231686" cy="954107"/>
          </a:xfrm>
          <a:prstGeom prst="rect">
            <a:avLst/>
          </a:prstGeom>
          <a:noFill/>
        </p:spPr>
        <p:txBody>
          <a:bodyPr wrap="square" rtlCol="0">
            <a:spAutoFit/>
          </a:bodyPr>
          <a:lstStyle/>
          <a:p>
            <a:pPr algn="ctr"/>
            <a:r>
              <a:rPr lang="en-GB" sz="1600" b="1" dirty="0">
                <a:solidFill>
                  <a:srgbClr val="37335B"/>
                </a:solidFill>
              </a:rPr>
              <a:t>TRAIN</a:t>
            </a:r>
          </a:p>
          <a:p>
            <a:pPr algn="ctr"/>
            <a:endParaRPr lang="en-GB" sz="1200" dirty="0">
              <a:solidFill>
                <a:srgbClr val="37335B"/>
              </a:solidFill>
            </a:endParaRPr>
          </a:p>
          <a:p>
            <a:pPr algn="ctr"/>
            <a:endParaRPr lang="en-GB" sz="1400" dirty="0">
              <a:solidFill>
                <a:srgbClr val="37335B"/>
              </a:solidFill>
            </a:endParaRPr>
          </a:p>
          <a:p>
            <a:pPr algn="ctr"/>
            <a:endParaRPr lang="en-IN" sz="1400" dirty="0">
              <a:solidFill>
                <a:srgbClr val="37335B"/>
              </a:solidFill>
            </a:endParaRPr>
          </a:p>
        </p:txBody>
      </p:sp>
      <p:sp>
        <p:nvSpPr>
          <p:cNvPr id="23" name="TextBox 22">
            <a:extLst>
              <a:ext uri="{FF2B5EF4-FFF2-40B4-BE49-F238E27FC236}">
                <a16:creationId xmlns:a16="http://schemas.microsoft.com/office/drawing/2014/main" id="{E997A2A5-F520-4EDD-B747-20240F0D6CE9}"/>
              </a:ext>
            </a:extLst>
          </p:cNvPr>
          <p:cNvSpPr txBox="1"/>
          <p:nvPr/>
        </p:nvSpPr>
        <p:spPr>
          <a:xfrm>
            <a:off x="2781830" y="4722686"/>
            <a:ext cx="1637642" cy="338554"/>
          </a:xfrm>
          <a:prstGeom prst="rect">
            <a:avLst/>
          </a:prstGeom>
          <a:noFill/>
        </p:spPr>
        <p:txBody>
          <a:bodyPr wrap="square" rtlCol="0">
            <a:spAutoFit/>
          </a:bodyPr>
          <a:lstStyle/>
          <a:p>
            <a:pPr algn="ctr"/>
            <a:r>
              <a:rPr lang="en-GB" sz="1600" b="1" dirty="0">
                <a:solidFill>
                  <a:srgbClr val="37335B"/>
                </a:solidFill>
              </a:rPr>
              <a:t>VALIDATION</a:t>
            </a:r>
            <a:endParaRPr lang="en-IN" sz="1600" b="1" dirty="0">
              <a:solidFill>
                <a:srgbClr val="37335B"/>
              </a:solidFill>
            </a:endParaRPr>
          </a:p>
        </p:txBody>
      </p:sp>
      <p:sp>
        <p:nvSpPr>
          <p:cNvPr id="24" name="TextBox 23">
            <a:extLst>
              <a:ext uri="{FF2B5EF4-FFF2-40B4-BE49-F238E27FC236}">
                <a16:creationId xmlns:a16="http://schemas.microsoft.com/office/drawing/2014/main" id="{FBA44AF9-02BE-4E48-B814-79448C46A0CF}"/>
              </a:ext>
            </a:extLst>
          </p:cNvPr>
          <p:cNvSpPr txBox="1"/>
          <p:nvPr/>
        </p:nvSpPr>
        <p:spPr>
          <a:xfrm>
            <a:off x="7865107" y="4722686"/>
            <a:ext cx="1231686" cy="338554"/>
          </a:xfrm>
          <a:prstGeom prst="rect">
            <a:avLst/>
          </a:prstGeom>
          <a:noFill/>
        </p:spPr>
        <p:txBody>
          <a:bodyPr wrap="square" rtlCol="0">
            <a:spAutoFit/>
          </a:bodyPr>
          <a:lstStyle/>
          <a:p>
            <a:pPr algn="ctr"/>
            <a:r>
              <a:rPr lang="en-GB" sz="1600" b="1" dirty="0">
                <a:solidFill>
                  <a:srgbClr val="002060"/>
                </a:solidFill>
              </a:rPr>
              <a:t>TEST</a:t>
            </a:r>
            <a:endParaRPr lang="en-IN" sz="1600" b="1" dirty="0">
              <a:solidFill>
                <a:srgbClr val="002060"/>
              </a:solidFill>
            </a:endParaRPr>
          </a:p>
        </p:txBody>
      </p:sp>
      <p:sp>
        <p:nvSpPr>
          <p:cNvPr id="25" name="TextBox 24">
            <a:extLst>
              <a:ext uri="{FF2B5EF4-FFF2-40B4-BE49-F238E27FC236}">
                <a16:creationId xmlns:a16="http://schemas.microsoft.com/office/drawing/2014/main" id="{E5303DFD-AA33-4833-AF38-4A2F1871980F}"/>
              </a:ext>
            </a:extLst>
          </p:cNvPr>
          <p:cNvSpPr txBox="1"/>
          <p:nvPr/>
        </p:nvSpPr>
        <p:spPr>
          <a:xfrm>
            <a:off x="5004827" y="3394066"/>
            <a:ext cx="2620017" cy="738664"/>
          </a:xfrm>
          <a:prstGeom prst="rect">
            <a:avLst/>
          </a:prstGeom>
          <a:noFill/>
        </p:spPr>
        <p:txBody>
          <a:bodyPr wrap="square" rtlCol="0">
            <a:spAutoFit/>
          </a:bodyPr>
          <a:lstStyle/>
          <a:p>
            <a:pPr algn="ctr"/>
            <a:r>
              <a:rPr lang="en-GB" sz="1400" b="1" dirty="0"/>
              <a:t>DATASETS</a:t>
            </a:r>
          </a:p>
          <a:p>
            <a:pPr algn="ctr"/>
            <a:r>
              <a:rPr lang="en-GB" sz="1400" dirty="0"/>
              <a:t>Datasets should be balanced for binary classification</a:t>
            </a:r>
            <a:endParaRPr lang="en-IN" sz="1400" dirty="0"/>
          </a:p>
        </p:txBody>
      </p:sp>
    </p:spTree>
    <p:extLst>
      <p:ext uri="{BB962C8B-B14F-4D97-AF65-F5344CB8AC3E}">
        <p14:creationId xmlns:p14="http://schemas.microsoft.com/office/powerpoint/2010/main" val="2819479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90F4-5798-467A-A46A-B11292758465}"/>
              </a:ext>
            </a:extLst>
          </p:cNvPr>
          <p:cNvSpPr>
            <a:spLocks noGrp="1"/>
          </p:cNvSpPr>
          <p:nvPr>
            <p:ph type="title"/>
          </p:nvPr>
        </p:nvSpPr>
        <p:spPr/>
        <p:txBody>
          <a:bodyPr/>
          <a:lstStyle/>
          <a:p>
            <a:r>
              <a:rPr lang="en-GB" dirty="0" err="1"/>
              <a:t>HyperParameters</a:t>
            </a:r>
            <a:endParaRPr lang="en-IN" dirty="0"/>
          </a:p>
        </p:txBody>
      </p:sp>
      <p:sp>
        <p:nvSpPr>
          <p:cNvPr id="7" name="Slide Number Placeholder 6">
            <a:extLst>
              <a:ext uri="{FF2B5EF4-FFF2-40B4-BE49-F238E27FC236}">
                <a16:creationId xmlns:a16="http://schemas.microsoft.com/office/drawing/2014/main" id="{23C0320D-A647-468C-99C6-A48B989078B1}"/>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13" name="Rectangle: Diagonal Corners Snipped 12">
            <a:extLst>
              <a:ext uri="{FF2B5EF4-FFF2-40B4-BE49-F238E27FC236}">
                <a16:creationId xmlns:a16="http://schemas.microsoft.com/office/drawing/2014/main" id="{CDAF55BB-1542-4A6F-8796-AC2950EDA762}"/>
              </a:ext>
            </a:extLst>
          </p:cNvPr>
          <p:cNvSpPr/>
          <p:nvPr/>
        </p:nvSpPr>
        <p:spPr>
          <a:xfrm>
            <a:off x="1109440" y="2311566"/>
            <a:ext cx="9973120" cy="1928296"/>
          </a:xfrm>
          <a:prstGeom prst="snip2DiagRect">
            <a:avLst/>
          </a:prstGeom>
          <a:solidFill>
            <a:schemeClr val="accent1">
              <a:lumMod val="40000"/>
              <a:lumOff val="60000"/>
              <a:alpha val="7803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5">
            <a:extLst>
              <a:ext uri="{FF2B5EF4-FFF2-40B4-BE49-F238E27FC236}">
                <a16:creationId xmlns:a16="http://schemas.microsoft.com/office/drawing/2014/main" id="{C87B6CCD-101A-48BF-8B37-20D63E0C55E1}"/>
              </a:ext>
            </a:extLst>
          </p:cNvPr>
          <p:cNvSpPr/>
          <p:nvPr/>
        </p:nvSpPr>
        <p:spPr>
          <a:xfrm flipV="1">
            <a:off x="-3858" y="2941781"/>
            <a:ext cx="1109440" cy="65816"/>
          </a:xfrm>
          <a:custGeom>
            <a:avLst/>
            <a:gdLst/>
            <a:ahLst/>
            <a:cxnLst/>
            <a:rect l="l" t="t" r="r" b="b"/>
            <a:pathLst>
              <a:path w="1677035">
                <a:moveTo>
                  <a:pt x="0" y="0"/>
                </a:moveTo>
                <a:lnTo>
                  <a:pt x="1676699" y="0"/>
                </a:lnTo>
              </a:path>
            </a:pathLst>
          </a:custGeom>
          <a:ln w="9524">
            <a:solidFill>
              <a:srgbClr val="00FFCD"/>
            </a:solidFill>
          </a:ln>
        </p:spPr>
        <p:txBody>
          <a:bodyPr wrap="square" lIns="0" tIns="0" rIns="0" bIns="0" rtlCol="0"/>
          <a:lstStyle/>
          <a:p>
            <a:endParaRPr/>
          </a:p>
        </p:txBody>
      </p:sp>
      <p:sp>
        <p:nvSpPr>
          <p:cNvPr id="15" name="object 5">
            <a:extLst>
              <a:ext uri="{FF2B5EF4-FFF2-40B4-BE49-F238E27FC236}">
                <a16:creationId xmlns:a16="http://schemas.microsoft.com/office/drawing/2014/main" id="{4D08A845-EDAE-47E6-A45B-EA6EE61316E1}"/>
              </a:ext>
            </a:extLst>
          </p:cNvPr>
          <p:cNvSpPr/>
          <p:nvPr/>
        </p:nvSpPr>
        <p:spPr>
          <a:xfrm flipV="1">
            <a:off x="0" y="3555210"/>
            <a:ext cx="1109439" cy="45719"/>
          </a:xfrm>
          <a:custGeom>
            <a:avLst/>
            <a:gdLst/>
            <a:ahLst/>
            <a:cxnLst/>
            <a:rect l="l" t="t" r="r" b="b"/>
            <a:pathLst>
              <a:path w="1677035">
                <a:moveTo>
                  <a:pt x="0" y="0"/>
                </a:moveTo>
                <a:lnTo>
                  <a:pt x="1676699" y="0"/>
                </a:lnTo>
              </a:path>
            </a:pathLst>
          </a:custGeom>
          <a:ln w="9524">
            <a:solidFill>
              <a:srgbClr val="00FFCD"/>
            </a:solidFill>
          </a:ln>
        </p:spPr>
        <p:txBody>
          <a:bodyPr wrap="square" lIns="0" tIns="0" rIns="0" bIns="0" rtlCol="0"/>
          <a:lstStyle/>
          <a:p>
            <a:endParaRPr/>
          </a:p>
        </p:txBody>
      </p:sp>
      <p:cxnSp>
        <p:nvCxnSpPr>
          <p:cNvPr id="17" name="Straight Connector 16">
            <a:extLst>
              <a:ext uri="{FF2B5EF4-FFF2-40B4-BE49-F238E27FC236}">
                <a16:creationId xmlns:a16="http://schemas.microsoft.com/office/drawing/2014/main" id="{76E1E606-4BDD-4CAD-B7EF-C5D8B92D7362}"/>
              </a:ext>
            </a:extLst>
          </p:cNvPr>
          <p:cNvCxnSpPr/>
          <p:nvPr/>
        </p:nvCxnSpPr>
        <p:spPr>
          <a:xfrm flipV="1">
            <a:off x="1105582" y="2974689"/>
            <a:ext cx="9976978" cy="32908"/>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8" name="Straight Connector 17">
            <a:extLst>
              <a:ext uri="{FF2B5EF4-FFF2-40B4-BE49-F238E27FC236}">
                <a16:creationId xmlns:a16="http://schemas.microsoft.com/office/drawing/2014/main" id="{5A3F6EB6-54B2-4294-8631-BB42B52BD186}"/>
              </a:ext>
            </a:extLst>
          </p:cNvPr>
          <p:cNvCxnSpPr/>
          <p:nvPr/>
        </p:nvCxnSpPr>
        <p:spPr>
          <a:xfrm flipV="1">
            <a:off x="1105582" y="3561615"/>
            <a:ext cx="9976978" cy="32908"/>
          </a:xfrm>
          <a:prstGeom prst="line">
            <a:avLst/>
          </a:prstGeom>
          <a:ln/>
        </p:spPr>
        <p:style>
          <a:lnRef idx="2">
            <a:schemeClr val="accent6"/>
          </a:lnRef>
          <a:fillRef idx="0">
            <a:schemeClr val="accent6"/>
          </a:fillRef>
          <a:effectRef idx="1">
            <a:schemeClr val="accent6"/>
          </a:effectRef>
          <a:fontRef idx="minor">
            <a:schemeClr val="tx1"/>
          </a:fontRef>
        </p:style>
      </p:cxnSp>
      <p:sp>
        <p:nvSpPr>
          <p:cNvPr id="19" name="TextBox 18">
            <a:extLst>
              <a:ext uri="{FF2B5EF4-FFF2-40B4-BE49-F238E27FC236}">
                <a16:creationId xmlns:a16="http://schemas.microsoft.com/office/drawing/2014/main" id="{7FDB2394-2141-4C50-859D-CF23725D7DCF}"/>
              </a:ext>
            </a:extLst>
          </p:cNvPr>
          <p:cNvSpPr txBox="1"/>
          <p:nvPr/>
        </p:nvSpPr>
        <p:spPr>
          <a:xfrm>
            <a:off x="1105582" y="3098537"/>
            <a:ext cx="1955052" cy="369332"/>
          </a:xfrm>
          <a:prstGeom prst="rect">
            <a:avLst/>
          </a:prstGeom>
          <a:noFill/>
        </p:spPr>
        <p:txBody>
          <a:bodyPr wrap="square" rtlCol="0">
            <a:spAutoFit/>
          </a:bodyPr>
          <a:lstStyle/>
          <a:p>
            <a:pPr algn="ctr"/>
            <a:r>
              <a:rPr lang="en-GB" dirty="0"/>
              <a:t>EfficientNetB7</a:t>
            </a:r>
            <a:endParaRPr lang="en-IN" dirty="0"/>
          </a:p>
        </p:txBody>
      </p:sp>
      <p:sp>
        <p:nvSpPr>
          <p:cNvPr id="20" name="TextBox 19">
            <a:extLst>
              <a:ext uri="{FF2B5EF4-FFF2-40B4-BE49-F238E27FC236}">
                <a16:creationId xmlns:a16="http://schemas.microsoft.com/office/drawing/2014/main" id="{3BED4E6A-4CFA-4520-A184-97E6CD86EC94}"/>
              </a:ext>
            </a:extLst>
          </p:cNvPr>
          <p:cNvSpPr txBox="1"/>
          <p:nvPr/>
        </p:nvSpPr>
        <p:spPr>
          <a:xfrm>
            <a:off x="2885335" y="2444717"/>
            <a:ext cx="1222358" cy="523220"/>
          </a:xfrm>
          <a:prstGeom prst="rect">
            <a:avLst/>
          </a:prstGeom>
          <a:noFill/>
        </p:spPr>
        <p:txBody>
          <a:bodyPr wrap="square" rtlCol="0">
            <a:spAutoFit/>
          </a:bodyPr>
          <a:lstStyle/>
          <a:p>
            <a:pPr algn="ctr"/>
            <a:r>
              <a:rPr lang="en-GB" sz="1400" dirty="0">
                <a:solidFill>
                  <a:srgbClr val="37335B"/>
                </a:solidFill>
              </a:rPr>
              <a:t>Number of Epochs</a:t>
            </a:r>
            <a:endParaRPr lang="en-IN" sz="1400" dirty="0">
              <a:solidFill>
                <a:srgbClr val="37335B"/>
              </a:solidFill>
            </a:endParaRPr>
          </a:p>
        </p:txBody>
      </p:sp>
      <p:sp>
        <p:nvSpPr>
          <p:cNvPr id="21" name="TextBox 20">
            <a:extLst>
              <a:ext uri="{FF2B5EF4-FFF2-40B4-BE49-F238E27FC236}">
                <a16:creationId xmlns:a16="http://schemas.microsoft.com/office/drawing/2014/main" id="{1E5EFABF-4000-40AD-9F21-D82B9125FB81}"/>
              </a:ext>
            </a:extLst>
          </p:cNvPr>
          <p:cNvSpPr txBox="1"/>
          <p:nvPr/>
        </p:nvSpPr>
        <p:spPr>
          <a:xfrm>
            <a:off x="4177972" y="2444662"/>
            <a:ext cx="1222358" cy="307777"/>
          </a:xfrm>
          <a:prstGeom prst="rect">
            <a:avLst/>
          </a:prstGeom>
          <a:noFill/>
        </p:spPr>
        <p:txBody>
          <a:bodyPr wrap="square" rtlCol="0">
            <a:spAutoFit/>
          </a:bodyPr>
          <a:lstStyle/>
          <a:p>
            <a:pPr algn="ctr"/>
            <a:r>
              <a:rPr lang="en-GB" sz="1400" dirty="0">
                <a:solidFill>
                  <a:srgbClr val="37335B"/>
                </a:solidFill>
              </a:rPr>
              <a:t>Batch Size</a:t>
            </a:r>
            <a:endParaRPr lang="en-IN" sz="1400" dirty="0">
              <a:solidFill>
                <a:srgbClr val="37335B"/>
              </a:solidFill>
            </a:endParaRPr>
          </a:p>
        </p:txBody>
      </p:sp>
      <p:sp>
        <p:nvSpPr>
          <p:cNvPr id="22" name="TextBox 21">
            <a:extLst>
              <a:ext uri="{FF2B5EF4-FFF2-40B4-BE49-F238E27FC236}">
                <a16:creationId xmlns:a16="http://schemas.microsoft.com/office/drawing/2014/main" id="{8C795E60-E51F-4BF9-9C81-B81836F7F594}"/>
              </a:ext>
            </a:extLst>
          </p:cNvPr>
          <p:cNvSpPr txBox="1"/>
          <p:nvPr/>
        </p:nvSpPr>
        <p:spPr>
          <a:xfrm>
            <a:off x="5536147" y="2435238"/>
            <a:ext cx="1222358" cy="307777"/>
          </a:xfrm>
          <a:prstGeom prst="rect">
            <a:avLst/>
          </a:prstGeom>
          <a:noFill/>
        </p:spPr>
        <p:txBody>
          <a:bodyPr wrap="square" rtlCol="0">
            <a:spAutoFit/>
          </a:bodyPr>
          <a:lstStyle/>
          <a:p>
            <a:pPr algn="ctr"/>
            <a:r>
              <a:rPr lang="en-GB" sz="1400" dirty="0">
                <a:solidFill>
                  <a:srgbClr val="37335B"/>
                </a:solidFill>
              </a:rPr>
              <a:t>Learning Rate</a:t>
            </a:r>
            <a:endParaRPr lang="en-IN" sz="1400" dirty="0">
              <a:solidFill>
                <a:srgbClr val="37335B"/>
              </a:solidFill>
            </a:endParaRPr>
          </a:p>
        </p:txBody>
      </p:sp>
      <p:sp>
        <p:nvSpPr>
          <p:cNvPr id="23" name="TextBox 22">
            <a:extLst>
              <a:ext uri="{FF2B5EF4-FFF2-40B4-BE49-F238E27FC236}">
                <a16:creationId xmlns:a16="http://schemas.microsoft.com/office/drawing/2014/main" id="{9924B8F8-ABBC-4B23-B73E-B60A72B60759}"/>
              </a:ext>
            </a:extLst>
          </p:cNvPr>
          <p:cNvSpPr txBox="1"/>
          <p:nvPr/>
        </p:nvSpPr>
        <p:spPr>
          <a:xfrm>
            <a:off x="6828784" y="2420671"/>
            <a:ext cx="1222358" cy="307777"/>
          </a:xfrm>
          <a:prstGeom prst="rect">
            <a:avLst/>
          </a:prstGeom>
          <a:noFill/>
        </p:spPr>
        <p:txBody>
          <a:bodyPr wrap="square" rtlCol="0">
            <a:spAutoFit/>
          </a:bodyPr>
          <a:lstStyle/>
          <a:p>
            <a:pPr algn="ctr"/>
            <a:r>
              <a:rPr lang="en-GB" sz="1400" dirty="0">
                <a:solidFill>
                  <a:srgbClr val="37335B"/>
                </a:solidFill>
              </a:rPr>
              <a:t>Optimizer</a:t>
            </a:r>
            <a:endParaRPr lang="en-IN" sz="1400" dirty="0">
              <a:solidFill>
                <a:srgbClr val="37335B"/>
              </a:solidFill>
            </a:endParaRPr>
          </a:p>
        </p:txBody>
      </p:sp>
      <p:sp>
        <p:nvSpPr>
          <p:cNvPr id="24" name="TextBox 23">
            <a:extLst>
              <a:ext uri="{FF2B5EF4-FFF2-40B4-BE49-F238E27FC236}">
                <a16:creationId xmlns:a16="http://schemas.microsoft.com/office/drawing/2014/main" id="{63A06283-F2C5-411C-ADDC-648B39178D0B}"/>
              </a:ext>
            </a:extLst>
          </p:cNvPr>
          <p:cNvSpPr txBox="1"/>
          <p:nvPr/>
        </p:nvSpPr>
        <p:spPr>
          <a:xfrm>
            <a:off x="8121421" y="2397187"/>
            <a:ext cx="1222358" cy="307777"/>
          </a:xfrm>
          <a:prstGeom prst="rect">
            <a:avLst/>
          </a:prstGeom>
          <a:noFill/>
        </p:spPr>
        <p:txBody>
          <a:bodyPr wrap="square" rtlCol="0">
            <a:spAutoFit/>
          </a:bodyPr>
          <a:lstStyle/>
          <a:p>
            <a:pPr algn="ctr"/>
            <a:r>
              <a:rPr lang="en-GB" sz="1400" dirty="0">
                <a:solidFill>
                  <a:srgbClr val="37335B"/>
                </a:solidFill>
              </a:rPr>
              <a:t>Image Size</a:t>
            </a:r>
            <a:endParaRPr lang="en-IN" sz="1400" dirty="0">
              <a:solidFill>
                <a:srgbClr val="37335B"/>
              </a:solidFill>
            </a:endParaRPr>
          </a:p>
        </p:txBody>
      </p:sp>
      <p:sp>
        <p:nvSpPr>
          <p:cNvPr id="25" name="TextBox 24">
            <a:extLst>
              <a:ext uri="{FF2B5EF4-FFF2-40B4-BE49-F238E27FC236}">
                <a16:creationId xmlns:a16="http://schemas.microsoft.com/office/drawing/2014/main" id="{CFD4D163-7616-4A59-B0E3-15229BDE2E50}"/>
              </a:ext>
            </a:extLst>
          </p:cNvPr>
          <p:cNvSpPr txBox="1"/>
          <p:nvPr/>
        </p:nvSpPr>
        <p:spPr>
          <a:xfrm>
            <a:off x="9215858" y="2378351"/>
            <a:ext cx="1222358" cy="523220"/>
          </a:xfrm>
          <a:prstGeom prst="rect">
            <a:avLst/>
          </a:prstGeom>
          <a:noFill/>
        </p:spPr>
        <p:txBody>
          <a:bodyPr wrap="square" rtlCol="0">
            <a:spAutoFit/>
          </a:bodyPr>
          <a:lstStyle/>
          <a:p>
            <a:pPr algn="ctr"/>
            <a:r>
              <a:rPr lang="en-GB" sz="1400" dirty="0">
                <a:solidFill>
                  <a:srgbClr val="37335B"/>
                </a:solidFill>
              </a:rPr>
              <a:t>Step per epoch</a:t>
            </a:r>
            <a:endParaRPr lang="en-IN" sz="1400" dirty="0">
              <a:solidFill>
                <a:srgbClr val="37335B"/>
              </a:solidFill>
            </a:endParaRPr>
          </a:p>
        </p:txBody>
      </p:sp>
      <p:sp>
        <p:nvSpPr>
          <p:cNvPr id="26" name="TextBox 25">
            <a:extLst>
              <a:ext uri="{FF2B5EF4-FFF2-40B4-BE49-F238E27FC236}">
                <a16:creationId xmlns:a16="http://schemas.microsoft.com/office/drawing/2014/main" id="{8486C944-2760-4EBE-8926-4EF79E69D398}"/>
              </a:ext>
            </a:extLst>
          </p:cNvPr>
          <p:cNvSpPr txBox="1"/>
          <p:nvPr/>
        </p:nvSpPr>
        <p:spPr>
          <a:xfrm>
            <a:off x="2880594" y="3121825"/>
            <a:ext cx="1222358" cy="307777"/>
          </a:xfrm>
          <a:prstGeom prst="rect">
            <a:avLst/>
          </a:prstGeom>
          <a:noFill/>
        </p:spPr>
        <p:txBody>
          <a:bodyPr wrap="square" rtlCol="0">
            <a:spAutoFit/>
          </a:bodyPr>
          <a:lstStyle/>
          <a:p>
            <a:pPr algn="ctr"/>
            <a:r>
              <a:rPr lang="en-GB" sz="1400" dirty="0"/>
              <a:t>15</a:t>
            </a:r>
            <a:endParaRPr lang="en-IN" sz="1400" dirty="0"/>
          </a:p>
        </p:txBody>
      </p:sp>
      <p:sp>
        <p:nvSpPr>
          <p:cNvPr id="28" name="TextBox 27">
            <a:extLst>
              <a:ext uri="{FF2B5EF4-FFF2-40B4-BE49-F238E27FC236}">
                <a16:creationId xmlns:a16="http://schemas.microsoft.com/office/drawing/2014/main" id="{ED3EEFEE-B58C-41D7-A679-EB2F7078A906}"/>
              </a:ext>
            </a:extLst>
          </p:cNvPr>
          <p:cNvSpPr txBox="1"/>
          <p:nvPr/>
        </p:nvSpPr>
        <p:spPr>
          <a:xfrm>
            <a:off x="4123137" y="3120354"/>
            <a:ext cx="1222358" cy="307777"/>
          </a:xfrm>
          <a:prstGeom prst="rect">
            <a:avLst/>
          </a:prstGeom>
          <a:noFill/>
        </p:spPr>
        <p:txBody>
          <a:bodyPr wrap="square" rtlCol="0">
            <a:spAutoFit/>
          </a:bodyPr>
          <a:lstStyle/>
          <a:p>
            <a:pPr algn="ctr"/>
            <a:r>
              <a:rPr lang="en-GB" sz="1400" dirty="0"/>
              <a:t>16</a:t>
            </a:r>
            <a:endParaRPr lang="en-IN" sz="1400" dirty="0"/>
          </a:p>
        </p:txBody>
      </p:sp>
      <p:sp>
        <p:nvSpPr>
          <p:cNvPr id="29" name="TextBox 28">
            <a:extLst>
              <a:ext uri="{FF2B5EF4-FFF2-40B4-BE49-F238E27FC236}">
                <a16:creationId xmlns:a16="http://schemas.microsoft.com/office/drawing/2014/main" id="{465BA00D-2F10-4999-BA8E-18F77DDEC5B5}"/>
              </a:ext>
            </a:extLst>
          </p:cNvPr>
          <p:cNvSpPr txBox="1"/>
          <p:nvPr/>
        </p:nvSpPr>
        <p:spPr>
          <a:xfrm>
            <a:off x="5511100" y="3120353"/>
            <a:ext cx="1222358" cy="307777"/>
          </a:xfrm>
          <a:prstGeom prst="rect">
            <a:avLst/>
          </a:prstGeom>
          <a:noFill/>
        </p:spPr>
        <p:txBody>
          <a:bodyPr wrap="square" rtlCol="0">
            <a:spAutoFit/>
          </a:bodyPr>
          <a:lstStyle/>
          <a:p>
            <a:pPr algn="ctr"/>
            <a:r>
              <a:rPr lang="en-GB" sz="1400" dirty="0"/>
              <a:t>0.00003</a:t>
            </a:r>
            <a:endParaRPr lang="en-IN" sz="1400" dirty="0"/>
          </a:p>
        </p:txBody>
      </p:sp>
      <p:sp>
        <p:nvSpPr>
          <p:cNvPr id="30" name="TextBox 29">
            <a:extLst>
              <a:ext uri="{FF2B5EF4-FFF2-40B4-BE49-F238E27FC236}">
                <a16:creationId xmlns:a16="http://schemas.microsoft.com/office/drawing/2014/main" id="{3C638265-AE8A-4BE0-B7E6-6EDC12CAF719}"/>
              </a:ext>
            </a:extLst>
          </p:cNvPr>
          <p:cNvSpPr txBox="1"/>
          <p:nvPr/>
        </p:nvSpPr>
        <p:spPr>
          <a:xfrm>
            <a:off x="6828784" y="3120353"/>
            <a:ext cx="1222358" cy="307777"/>
          </a:xfrm>
          <a:prstGeom prst="rect">
            <a:avLst/>
          </a:prstGeom>
          <a:noFill/>
        </p:spPr>
        <p:txBody>
          <a:bodyPr wrap="square" rtlCol="0">
            <a:spAutoFit/>
          </a:bodyPr>
          <a:lstStyle/>
          <a:p>
            <a:pPr algn="ctr"/>
            <a:r>
              <a:rPr lang="en-GB" sz="1400" dirty="0"/>
              <a:t>Adam</a:t>
            </a:r>
            <a:endParaRPr lang="en-IN" sz="1400" dirty="0"/>
          </a:p>
        </p:txBody>
      </p:sp>
      <p:sp>
        <p:nvSpPr>
          <p:cNvPr id="31" name="TextBox 30">
            <a:extLst>
              <a:ext uri="{FF2B5EF4-FFF2-40B4-BE49-F238E27FC236}">
                <a16:creationId xmlns:a16="http://schemas.microsoft.com/office/drawing/2014/main" id="{72AD103E-1DBD-4976-B20E-CE67B3475A7F}"/>
              </a:ext>
            </a:extLst>
          </p:cNvPr>
          <p:cNvSpPr txBox="1"/>
          <p:nvPr/>
        </p:nvSpPr>
        <p:spPr>
          <a:xfrm>
            <a:off x="8119056" y="3120353"/>
            <a:ext cx="1222358" cy="307777"/>
          </a:xfrm>
          <a:prstGeom prst="rect">
            <a:avLst/>
          </a:prstGeom>
          <a:noFill/>
        </p:spPr>
        <p:txBody>
          <a:bodyPr wrap="square" rtlCol="0">
            <a:spAutoFit/>
          </a:bodyPr>
          <a:lstStyle/>
          <a:p>
            <a:pPr algn="ctr"/>
            <a:r>
              <a:rPr lang="en-GB" sz="1400" dirty="0"/>
              <a:t>512x512</a:t>
            </a:r>
            <a:endParaRPr lang="en-IN" sz="1400" dirty="0"/>
          </a:p>
        </p:txBody>
      </p:sp>
      <p:sp>
        <p:nvSpPr>
          <p:cNvPr id="32" name="TextBox 31">
            <a:extLst>
              <a:ext uri="{FF2B5EF4-FFF2-40B4-BE49-F238E27FC236}">
                <a16:creationId xmlns:a16="http://schemas.microsoft.com/office/drawing/2014/main" id="{14F6D944-DB96-423A-AD00-F9BB21F6C4D2}"/>
              </a:ext>
            </a:extLst>
          </p:cNvPr>
          <p:cNvSpPr txBox="1"/>
          <p:nvPr/>
        </p:nvSpPr>
        <p:spPr>
          <a:xfrm>
            <a:off x="9215858" y="3096747"/>
            <a:ext cx="1222358" cy="307777"/>
          </a:xfrm>
          <a:prstGeom prst="rect">
            <a:avLst/>
          </a:prstGeom>
          <a:noFill/>
        </p:spPr>
        <p:txBody>
          <a:bodyPr wrap="square" rtlCol="0">
            <a:spAutoFit/>
          </a:bodyPr>
          <a:lstStyle/>
          <a:p>
            <a:pPr algn="ctr"/>
            <a:r>
              <a:rPr lang="en-GB" sz="1400" dirty="0"/>
              <a:t>241</a:t>
            </a:r>
            <a:endParaRPr lang="en-IN" sz="1400" dirty="0"/>
          </a:p>
        </p:txBody>
      </p:sp>
    </p:spTree>
    <p:extLst>
      <p:ext uri="{BB962C8B-B14F-4D97-AF65-F5344CB8AC3E}">
        <p14:creationId xmlns:p14="http://schemas.microsoft.com/office/powerpoint/2010/main" val="2710576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6"/>
            <a:ext cx="4760237" cy="938402"/>
          </a:xfrm>
        </p:spPr>
        <p:txBody>
          <a:bodyPr/>
          <a:lstStyle/>
          <a:p>
            <a:r>
              <a:rPr lang="en-US" dirty="0"/>
              <a:t>Table of Contents</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601312" y="1683703"/>
            <a:ext cx="3855767" cy="4408362"/>
          </a:xfrm>
        </p:spPr>
        <p:txBody>
          <a:bodyPr/>
          <a:lstStyle/>
          <a:p>
            <a:pPr marL="342900" indent="-342900">
              <a:buFont typeface="Wingdings" panose="05000000000000000000" pitchFamily="2" charset="2"/>
              <a:buChar char="q"/>
            </a:pPr>
            <a:r>
              <a:rPr lang="en-US" dirty="0"/>
              <a:t>MOTIVATION</a:t>
            </a:r>
          </a:p>
          <a:p>
            <a:pPr marL="342900" indent="-342900">
              <a:buFont typeface="Wingdings" panose="05000000000000000000" pitchFamily="2" charset="2"/>
              <a:buChar char="q"/>
            </a:pPr>
            <a:r>
              <a:rPr lang="en-US" dirty="0"/>
              <a:t>HISTORY</a:t>
            </a:r>
          </a:p>
          <a:p>
            <a:pPr marL="342900" indent="-342900">
              <a:buFont typeface="Wingdings" panose="05000000000000000000" pitchFamily="2" charset="2"/>
              <a:buChar char="q"/>
            </a:pPr>
            <a:r>
              <a:rPr lang="en-US" dirty="0"/>
              <a:t>DATABASE</a:t>
            </a:r>
          </a:p>
          <a:p>
            <a:pPr marL="342900" indent="-342900">
              <a:buFont typeface="Wingdings" panose="05000000000000000000" pitchFamily="2" charset="2"/>
              <a:buChar char="q"/>
            </a:pPr>
            <a:r>
              <a:rPr lang="en-US" dirty="0"/>
              <a:t>ARCHITECTURE</a:t>
            </a:r>
          </a:p>
          <a:p>
            <a:pPr marL="342900" indent="-342900">
              <a:buFont typeface="Wingdings" panose="05000000000000000000" pitchFamily="2" charset="2"/>
              <a:buChar char="q"/>
            </a:pPr>
            <a:r>
              <a:rPr lang="en-US" dirty="0"/>
              <a:t>TRAINING</a:t>
            </a:r>
          </a:p>
          <a:p>
            <a:pPr marL="342900" indent="-342900">
              <a:buFont typeface="Wingdings" panose="05000000000000000000" pitchFamily="2" charset="2"/>
              <a:buChar char="q"/>
            </a:pPr>
            <a:r>
              <a:rPr lang="en-US" dirty="0"/>
              <a:t>RESULTS</a:t>
            </a:r>
          </a:p>
          <a:p>
            <a:pPr marL="342900" indent="-342900">
              <a:buFont typeface="Wingdings" panose="05000000000000000000" pitchFamily="2" charset="2"/>
              <a:buChar char="q"/>
            </a:pPr>
            <a:r>
              <a:rPr lang="en-US" dirty="0"/>
              <a:t>FUTURE PLANS</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66087" y="554013"/>
            <a:ext cx="5437187" cy="2986234"/>
          </a:xfrm>
        </p:spPr>
        <p:txBody>
          <a:bodyPr vert="horz" wrap="square" lIns="0" tIns="0" rIns="0" bIns="0" rtlCol="0" anchor="b" anchorCtr="0">
            <a:normAutofit/>
          </a:bodyPr>
          <a:lstStyle/>
          <a:p>
            <a:pPr>
              <a:lnSpc>
                <a:spcPct val="100000"/>
              </a:lnSpc>
            </a:pPr>
            <a:r>
              <a:rPr lang="en-US" dirty="0"/>
              <a:t>06 Results</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1541069" y="3680738"/>
            <a:ext cx="5437187" cy="2265216"/>
          </a:xfrm>
        </p:spPr>
        <p:txBody>
          <a:bodyPr vert="horz" wrap="square" lIns="0" tIns="0" rIns="0" bIns="0" rtlCol="0">
            <a:normAutofit/>
          </a:bodyPr>
          <a:lstStyle/>
          <a:p>
            <a:pPr marL="0" indent="0">
              <a:lnSpc>
                <a:spcPct val="100000"/>
              </a:lnSpc>
              <a:buNone/>
            </a:pPr>
            <a:r>
              <a:rPr lang="en-US" dirty="0"/>
              <a:t>Model Performance</a:t>
            </a: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20</a:t>
            </a:fld>
            <a:endParaRPr lang="en-US"/>
          </a:p>
        </p:txBody>
      </p:sp>
    </p:spTree>
    <p:extLst>
      <p:ext uri="{BB962C8B-B14F-4D97-AF65-F5344CB8AC3E}">
        <p14:creationId xmlns:p14="http://schemas.microsoft.com/office/powerpoint/2010/main" val="2662107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B5353E3-8431-4F98-9086-6C40B6407186}"/>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8" name="Title 1">
            <a:extLst>
              <a:ext uri="{FF2B5EF4-FFF2-40B4-BE49-F238E27FC236}">
                <a16:creationId xmlns:a16="http://schemas.microsoft.com/office/drawing/2014/main" id="{FCE6F3FA-BBB7-4F13-9628-BA7FC7407124}"/>
              </a:ext>
            </a:extLst>
          </p:cNvPr>
          <p:cNvSpPr>
            <a:spLocks noGrp="1"/>
          </p:cNvSpPr>
          <p:nvPr>
            <p:ph type="title"/>
          </p:nvPr>
        </p:nvSpPr>
        <p:spPr>
          <a:xfrm>
            <a:off x="484533" y="250792"/>
            <a:ext cx="11091600" cy="1332000"/>
          </a:xfrm>
        </p:spPr>
        <p:txBody>
          <a:bodyPr/>
          <a:lstStyle/>
          <a:p>
            <a:r>
              <a:rPr lang="en-GB" dirty="0"/>
              <a:t>Results</a:t>
            </a:r>
            <a:endParaRPr lang="en-IN" dirty="0"/>
          </a:p>
        </p:txBody>
      </p:sp>
      <p:sp>
        <p:nvSpPr>
          <p:cNvPr id="9" name="Rectangle: Diagonal Corners Snipped 8">
            <a:extLst>
              <a:ext uri="{FF2B5EF4-FFF2-40B4-BE49-F238E27FC236}">
                <a16:creationId xmlns:a16="http://schemas.microsoft.com/office/drawing/2014/main" id="{373499EB-79C4-4E35-834A-1D22B844E54C}"/>
              </a:ext>
            </a:extLst>
          </p:cNvPr>
          <p:cNvSpPr/>
          <p:nvPr/>
        </p:nvSpPr>
        <p:spPr>
          <a:xfrm>
            <a:off x="4041364" y="2117806"/>
            <a:ext cx="2430503" cy="469045"/>
          </a:xfrm>
          <a:prstGeom prst="snip2Diag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Diagonal Corners Snipped 9">
            <a:extLst>
              <a:ext uri="{FF2B5EF4-FFF2-40B4-BE49-F238E27FC236}">
                <a16:creationId xmlns:a16="http://schemas.microsoft.com/office/drawing/2014/main" id="{4A8AB5BE-10EF-44BA-A38D-71104B3AD7CE}"/>
              </a:ext>
            </a:extLst>
          </p:cNvPr>
          <p:cNvSpPr/>
          <p:nvPr/>
        </p:nvSpPr>
        <p:spPr>
          <a:xfrm>
            <a:off x="4743352" y="2959955"/>
            <a:ext cx="2430503" cy="469045"/>
          </a:xfrm>
          <a:prstGeom prst="snip2Diag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bject 5">
            <a:extLst>
              <a:ext uri="{FF2B5EF4-FFF2-40B4-BE49-F238E27FC236}">
                <a16:creationId xmlns:a16="http://schemas.microsoft.com/office/drawing/2014/main" id="{27784562-0C3A-458F-A38F-7D0F532B4475}"/>
              </a:ext>
            </a:extLst>
          </p:cNvPr>
          <p:cNvSpPr/>
          <p:nvPr/>
        </p:nvSpPr>
        <p:spPr>
          <a:xfrm flipV="1">
            <a:off x="6471866" y="2319420"/>
            <a:ext cx="5720133" cy="45719"/>
          </a:xfrm>
          <a:custGeom>
            <a:avLst/>
            <a:gdLst/>
            <a:ahLst/>
            <a:cxnLst/>
            <a:rect l="l" t="t" r="r" b="b"/>
            <a:pathLst>
              <a:path w="1677035">
                <a:moveTo>
                  <a:pt x="0" y="0"/>
                </a:moveTo>
                <a:lnTo>
                  <a:pt x="1676699" y="0"/>
                </a:lnTo>
              </a:path>
            </a:pathLst>
          </a:custGeom>
          <a:ln w="9524">
            <a:solidFill>
              <a:srgbClr val="00FFCD"/>
            </a:solidFill>
          </a:ln>
        </p:spPr>
        <p:txBody>
          <a:bodyPr wrap="square" lIns="0" tIns="0" rIns="0" bIns="0" rtlCol="0"/>
          <a:lstStyle/>
          <a:p>
            <a:endParaRPr/>
          </a:p>
        </p:txBody>
      </p:sp>
      <p:sp>
        <p:nvSpPr>
          <p:cNvPr id="12" name="object 5">
            <a:extLst>
              <a:ext uri="{FF2B5EF4-FFF2-40B4-BE49-F238E27FC236}">
                <a16:creationId xmlns:a16="http://schemas.microsoft.com/office/drawing/2014/main" id="{C8470BC7-A427-4B13-9610-7CB9627312ED}"/>
              </a:ext>
            </a:extLst>
          </p:cNvPr>
          <p:cNvSpPr/>
          <p:nvPr/>
        </p:nvSpPr>
        <p:spPr>
          <a:xfrm flipV="1">
            <a:off x="7173855" y="3161569"/>
            <a:ext cx="5018144" cy="45719"/>
          </a:xfrm>
          <a:custGeom>
            <a:avLst/>
            <a:gdLst/>
            <a:ahLst/>
            <a:cxnLst/>
            <a:rect l="l" t="t" r="r" b="b"/>
            <a:pathLst>
              <a:path w="1677035">
                <a:moveTo>
                  <a:pt x="0" y="0"/>
                </a:moveTo>
                <a:lnTo>
                  <a:pt x="1676699" y="0"/>
                </a:lnTo>
              </a:path>
            </a:pathLst>
          </a:custGeom>
          <a:ln w="9524">
            <a:solidFill>
              <a:srgbClr val="00FFCD"/>
            </a:solidFill>
          </a:ln>
        </p:spPr>
        <p:txBody>
          <a:bodyPr wrap="square" lIns="0" tIns="0" rIns="0" bIns="0" rtlCol="0"/>
          <a:lstStyle/>
          <a:p>
            <a:endParaRPr/>
          </a:p>
        </p:txBody>
      </p:sp>
      <p:sp>
        <p:nvSpPr>
          <p:cNvPr id="13" name="TextBox 12">
            <a:extLst>
              <a:ext uri="{FF2B5EF4-FFF2-40B4-BE49-F238E27FC236}">
                <a16:creationId xmlns:a16="http://schemas.microsoft.com/office/drawing/2014/main" id="{45AC7556-7E8C-4CA7-B638-2BE55C3CB39F}"/>
              </a:ext>
            </a:extLst>
          </p:cNvPr>
          <p:cNvSpPr txBox="1"/>
          <p:nvPr/>
        </p:nvSpPr>
        <p:spPr>
          <a:xfrm>
            <a:off x="4066634" y="2169922"/>
            <a:ext cx="2430502" cy="369332"/>
          </a:xfrm>
          <a:prstGeom prst="rect">
            <a:avLst/>
          </a:prstGeom>
          <a:noFill/>
        </p:spPr>
        <p:txBody>
          <a:bodyPr wrap="square" rtlCol="0">
            <a:spAutoFit/>
          </a:bodyPr>
          <a:lstStyle/>
          <a:p>
            <a:pPr algn="ctr"/>
            <a:r>
              <a:rPr lang="en-GB" dirty="0">
                <a:solidFill>
                  <a:srgbClr val="37335B"/>
                </a:solidFill>
              </a:rPr>
              <a:t>EfficientNetB7 accuracy</a:t>
            </a:r>
            <a:endParaRPr lang="en-IN" dirty="0">
              <a:solidFill>
                <a:srgbClr val="37335B"/>
              </a:solidFill>
            </a:endParaRPr>
          </a:p>
        </p:txBody>
      </p:sp>
      <p:sp>
        <p:nvSpPr>
          <p:cNvPr id="15" name="TextBox 14">
            <a:extLst>
              <a:ext uri="{FF2B5EF4-FFF2-40B4-BE49-F238E27FC236}">
                <a16:creationId xmlns:a16="http://schemas.microsoft.com/office/drawing/2014/main" id="{CBA03D4E-C3A6-4123-A09E-2ED783841E8A}"/>
              </a:ext>
            </a:extLst>
          </p:cNvPr>
          <p:cNvSpPr txBox="1"/>
          <p:nvPr/>
        </p:nvSpPr>
        <p:spPr>
          <a:xfrm>
            <a:off x="4854690" y="3022622"/>
            <a:ext cx="2207826" cy="369332"/>
          </a:xfrm>
          <a:prstGeom prst="rect">
            <a:avLst/>
          </a:prstGeom>
          <a:noFill/>
        </p:spPr>
        <p:txBody>
          <a:bodyPr wrap="square" rtlCol="0">
            <a:spAutoFit/>
          </a:bodyPr>
          <a:lstStyle/>
          <a:p>
            <a:pPr algn="ctr"/>
            <a:r>
              <a:rPr lang="en-GB" dirty="0">
                <a:solidFill>
                  <a:srgbClr val="37335B"/>
                </a:solidFill>
              </a:rPr>
              <a:t>EfficientNetB7 loss</a:t>
            </a:r>
            <a:endParaRPr lang="en-IN" dirty="0">
              <a:solidFill>
                <a:srgbClr val="37335B"/>
              </a:solidFill>
            </a:endParaRPr>
          </a:p>
        </p:txBody>
      </p:sp>
      <p:sp>
        <p:nvSpPr>
          <p:cNvPr id="16" name="TextBox 15">
            <a:extLst>
              <a:ext uri="{FF2B5EF4-FFF2-40B4-BE49-F238E27FC236}">
                <a16:creationId xmlns:a16="http://schemas.microsoft.com/office/drawing/2014/main" id="{CC946BB0-9A71-4532-90AA-CE4022A259C8}"/>
              </a:ext>
            </a:extLst>
          </p:cNvPr>
          <p:cNvSpPr txBox="1"/>
          <p:nvPr/>
        </p:nvSpPr>
        <p:spPr>
          <a:xfrm>
            <a:off x="1054955" y="1903921"/>
            <a:ext cx="2885335" cy="830997"/>
          </a:xfrm>
          <a:prstGeom prst="rect">
            <a:avLst/>
          </a:prstGeom>
          <a:noFill/>
        </p:spPr>
        <p:txBody>
          <a:bodyPr wrap="square" rtlCol="0">
            <a:spAutoFit/>
          </a:bodyPr>
          <a:lstStyle/>
          <a:p>
            <a:pPr algn="r"/>
            <a:r>
              <a:rPr lang="en-GB" sz="4800" dirty="0"/>
              <a:t>93.90 %</a:t>
            </a:r>
            <a:endParaRPr lang="en-IN" sz="4800" dirty="0"/>
          </a:p>
        </p:txBody>
      </p:sp>
      <p:sp>
        <p:nvSpPr>
          <p:cNvPr id="18" name="TextBox 17">
            <a:extLst>
              <a:ext uri="{FF2B5EF4-FFF2-40B4-BE49-F238E27FC236}">
                <a16:creationId xmlns:a16="http://schemas.microsoft.com/office/drawing/2014/main" id="{E0640638-D4EB-4826-BA86-51EF8177733F}"/>
              </a:ext>
            </a:extLst>
          </p:cNvPr>
          <p:cNvSpPr txBox="1"/>
          <p:nvPr/>
        </p:nvSpPr>
        <p:spPr>
          <a:xfrm>
            <a:off x="1802347" y="2861262"/>
            <a:ext cx="2885335" cy="646331"/>
          </a:xfrm>
          <a:prstGeom prst="rect">
            <a:avLst/>
          </a:prstGeom>
          <a:noFill/>
        </p:spPr>
        <p:txBody>
          <a:bodyPr wrap="square" rtlCol="0">
            <a:spAutoFit/>
          </a:bodyPr>
          <a:lstStyle/>
          <a:p>
            <a:pPr algn="r"/>
            <a:r>
              <a:rPr lang="en-GB" sz="3600" dirty="0"/>
              <a:t>0.1540 %</a:t>
            </a:r>
            <a:endParaRPr lang="en-IN" sz="3600" dirty="0"/>
          </a:p>
        </p:txBody>
      </p:sp>
    </p:spTree>
    <p:extLst>
      <p:ext uri="{BB962C8B-B14F-4D97-AF65-F5344CB8AC3E}">
        <p14:creationId xmlns:p14="http://schemas.microsoft.com/office/powerpoint/2010/main" val="3767373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B07C-E0F6-43D8-B89D-A37DA9AC4D1C}"/>
              </a:ext>
            </a:extLst>
          </p:cNvPr>
          <p:cNvSpPr>
            <a:spLocks noGrp="1"/>
          </p:cNvSpPr>
          <p:nvPr>
            <p:ph type="title"/>
          </p:nvPr>
        </p:nvSpPr>
        <p:spPr/>
        <p:txBody>
          <a:bodyPr/>
          <a:lstStyle/>
          <a:p>
            <a:r>
              <a:rPr lang="en-GB" dirty="0"/>
              <a:t>Folds</a:t>
            </a:r>
            <a:endParaRPr lang="en-IN" dirty="0"/>
          </a:p>
        </p:txBody>
      </p:sp>
      <p:sp>
        <p:nvSpPr>
          <p:cNvPr id="11" name="Slide Number Placeholder 10">
            <a:extLst>
              <a:ext uri="{FF2B5EF4-FFF2-40B4-BE49-F238E27FC236}">
                <a16:creationId xmlns:a16="http://schemas.microsoft.com/office/drawing/2014/main" id="{EC264F43-4B86-407B-969D-EE436A5DB0A1}"/>
              </a:ext>
            </a:extLst>
          </p:cNvPr>
          <p:cNvSpPr>
            <a:spLocks noGrp="1"/>
          </p:cNvSpPr>
          <p:nvPr>
            <p:ph type="sldNum" sz="quarter" idx="12"/>
          </p:nvPr>
        </p:nvSpPr>
        <p:spPr/>
        <p:txBody>
          <a:bodyPr/>
          <a:lstStyle/>
          <a:p>
            <a:fld id="{DBA1B0FB-D917-4C8C-928F-313BD683BF39}" type="slidenum">
              <a:rPr lang="en-US" smtClean="0"/>
              <a:t>22</a:t>
            </a:fld>
            <a:endParaRPr lang="en-US"/>
          </a:p>
        </p:txBody>
      </p:sp>
      <p:pic>
        <p:nvPicPr>
          <p:cNvPr id="13" name="Picture 12">
            <a:extLst>
              <a:ext uri="{FF2B5EF4-FFF2-40B4-BE49-F238E27FC236}">
                <a16:creationId xmlns:a16="http://schemas.microsoft.com/office/drawing/2014/main" id="{CFEB8A97-3C03-41A0-A14B-009D6BBA144A}"/>
              </a:ext>
            </a:extLst>
          </p:cNvPr>
          <p:cNvPicPr>
            <a:picLocks noChangeAspect="1"/>
          </p:cNvPicPr>
          <p:nvPr/>
        </p:nvPicPr>
        <p:blipFill>
          <a:blip r:embed="rId2"/>
          <a:stretch>
            <a:fillRect/>
          </a:stretch>
        </p:blipFill>
        <p:spPr>
          <a:xfrm>
            <a:off x="550862" y="2476596"/>
            <a:ext cx="5103644" cy="1811134"/>
          </a:xfrm>
          <a:prstGeom prst="rect">
            <a:avLst/>
          </a:prstGeom>
        </p:spPr>
      </p:pic>
      <p:pic>
        <p:nvPicPr>
          <p:cNvPr id="15" name="Picture 14">
            <a:extLst>
              <a:ext uri="{FF2B5EF4-FFF2-40B4-BE49-F238E27FC236}">
                <a16:creationId xmlns:a16="http://schemas.microsoft.com/office/drawing/2014/main" id="{20EEF5C8-ADBE-4174-AE2A-D44458C80EDD}"/>
              </a:ext>
            </a:extLst>
          </p:cNvPr>
          <p:cNvPicPr>
            <a:picLocks noChangeAspect="1"/>
          </p:cNvPicPr>
          <p:nvPr/>
        </p:nvPicPr>
        <p:blipFill>
          <a:blip r:embed="rId3"/>
          <a:stretch>
            <a:fillRect/>
          </a:stretch>
        </p:blipFill>
        <p:spPr>
          <a:xfrm>
            <a:off x="6169571" y="2470877"/>
            <a:ext cx="5153827" cy="1816853"/>
          </a:xfrm>
          <a:prstGeom prst="rect">
            <a:avLst/>
          </a:prstGeom>
        </p:spPr>
      </p:pic>
      <p:sp>
        <p:nvSpPr>
          <p:cNvPr id="18" name="TextBox 17">
            <a:extLst>
              <a:ext uri="{FF2B5EF4-FFF2-40B4-BE49-F238E27FC236}">
                <a16:creationId xmlns:a16="http://schemas.microsoft.com/office/drawing/2014/main" id="{3DF3DF1A-4619-4189-AAEC-11DBB20C147E}"/>
              </a:ext>
            </a:extLst>
          </p:cNvPr>
          <p:cNvSpPr txBox="1"/>
          <p:nvPr/>
        </p:nvSpPr>
        <p:spPr>
          <a:xfrm>
            <a:off x="2093527" y="4387225"/>
            <a:ext cx="2018313" cy="276999"/>
          </a:xfrm>
          <a:prstGeom prst="rect">
            <a:avLst/>
          </a:prstGeom>
          <a:noFill/>
        </p:spPr>
        <p:txBody>
          <a:bodyPr wrap="square" rtlCol="0">
            <a:spAutoFit/>
          </a:bodyPr>
          <a:lstStyle/>
          <a:p>
            <a:pPr algn="ctr"/>
            <a:r>
              <a:rPr lang="en-GB" sz="1200" b="1" dirty="0"/>
              <a:t>Fold-1</a:t>
            </a:r>
            <a:endParaRPr lang="en-IN" sz="1200" b="1" dirty="0"/>
          </a:p>
        </p:txBody>
      </p:sp>
      <p:sp>
        <p:nvSpPr>
          <p:cNvPr id="19" name="TextBox 18">
            <a:extLst>
              <a:ext uri="{FF2B5EF4-FFF2-40B4-BE49-F238E27FC236}">
                <a16:creationId xmlns:a16="http://schemas.microsoft.com/office/drawing/2014/main" id="{E599C293-CFF8-4BA1-87D8-D01FF1521412}"/>
              </a:ext>
            </a:extLst>
          </p:cNvPr>
          <p:cNvSpPr txBox="1"/>
          <p:nvPr/>
        </p:nvSpPr>
        <p:spPr>
          <a:xfrm>
            <a:off x="7793919" y="4388327"/>
            <a:ext cx="2018313" cy="276999"/>
          </a:xfrm>
          <a:prstGeom prst="rect">
            <a:avLst/>
          </a:prstGeom>
          <a:noFill/>
        </p:spPr>
        <p:txBody>
          <a:bodyPr wrap="square" rtlCol="0">
            <a:spAutoFit/>
          </a:bodyPr>
          <a:lstStyle/>
          <a:p>
            <a:pPr algn="ctr"/>
            <a:r>
              <a:rPr lang="en-GB" sz="1200" dirty="0"/>
              <a:t>Fold-2</a:t>
            </a:r>
            <a:endParaRPr lang="en-IN" sz="1200" dirty="0"/>
          </a:p>
        </p:txBody>
      </p:sp>
    </p:spTree>
    <p:extLst>
      <p:ext uri="{BB962C8B-B14F-4D97-AF65-F5344CB8AC3E}">
        <p14:creationId xmlns:p14="http://schemas.microsoft.com/office/powerpoint/2010/main" val="42992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6669-DD5A-4D55-9DD4-DF73D64843ED}"/>
              </a:ext>
            </a:extLst>
          </p:cNvPr>
          <p:cNvSpPr>
            <a:spLocks noGrp="1"/>
          </p:cNvSpPr>
          <p:nvPr>
            <p:ph type="title"/>
          </p:nvPr>
        </p:nvSpPr>
        <p:spPr/>
        <p:txBody>
          <a:bodyPr/>
          <a:lstStyle/>
          <a:p>
            <a:r>
              <a:rPr lang="en-GB" dirty="0"/>
              <a:t>Plots</a:t>
            </a:r>
            <a:endParaRPr lang="en-IN" dirty="0"/>
          </a:p>
        </p:txBody>
      </p:sp>
      <p:sp>
        <p:nvSpPr>
          <p:cNvPr id="11" name="Slide Number Placeholder 10">
            <a:extLst>
              <a:ext uri="{FF2B5EF4-FFF2-40B4-BE49-F238E27FC236}">
                <a16:creationId xmlns:a16="http://schemas.microsoft.com/office/drawing/2014/main" id="{0BCFDD0F-28D8-4D41-989F-7BC6AF00F9D8}"/>
              </a:ext>
            </a:extLst>
          </p:cNvPr>
          <p:cNvSpPr>
            <a:spLocks noGrp="1"/>
          </p:cNvSpPr>
          <p:nvPr>
            <p:ph type="sldNum" sz="quarter" idx="12"/>
          </p:nvPr>
        </p:nvSpPr>
        <p:spPr/>
        <p:txBody>
          <a:bodyPr/>
          <a:lstStyle/>
          <a:p>
            <a:fld id="{DBA1B0FB-D917-4C8C-928F-313BD683BF39}" type="slidenum">
              <a:rPr lang="en-US" smtClean="0"/>
              <a:t>23</a:t>
            </a:fld>
            <a:endParaRPr lang="en-US"/>
          </a:p>
        </p:txBody>
      </p:sp>
      <p:pic>
        <p:nvPicPr>
          <p:cNvPr id="13" name="Picture 12">
            <a:extLst>
              <a:ext uri="{FF2B5EF4-FFF2-40B4-BE49-F238E27FC236}">
                <a16:creationId xmlns:a16="http://schemas.microsoft.com/office/drawing/2014/main" id="{2963FC4B-6806-41D3-8B42-A13924DEE8EA}"/>
              </a:ext>
            </a:extLst>
          </p:cNvPr>
          <p:cNvPicPr>
            <a:picLocks noChangeAspect="1"/>
          </p:cNvPicPr>
          <p:nvPr/>
        </p:nvPicPr>
        <p:blipFill>
          <a:blip r:embed="rId2"/>
          <a:stretch>
            <a:fillRect/>
          </a:stretch>
        </p:blipFill>
        <p:spPr>
          <a:xfrm>
            <a:off x="843554" y="1728121"/>
            <a:ext cx="4791075" cy="3657600"/>
          </a:xfrm>
          <a:prstGeom prst="rect">
            <a:avLst/>
          </a:prstGeom>
        </p:spPr>
      </p:pic>
      <p:pic>
        <p:nvPicPr>
          <p:cNvPr id="15" name="Picture 14">
            <a:extLst>
              <a:ext uri="{FF2B5EF4-FFF2-40B4-BE49-F238E27FC236}">
                <a16:creationId xmlns:a16="http://schemas.microsoft.com/office/drawing/2014/main" id="{8374D597-EA9B-48AB-9EFA-22B2A2B8D04D}"/>
              </a:ext>
            </a:extLst>
          </p:cNvPr>
          <p:cNvPicPr>
            <a:picLocks noChangeAspect="1"/>
          </p:cNvPicPr>
          <p:nvPr/>
        </p:nvPicPr>
        <p:blipFill>
          <a:blip r:embed="rId3"/>
          <a:stretch>
            <a:fillRect/>
          </a:stretch>
        </p:blipFill>
        <p:spPr>
          <a:xfrm>
            <a:off x="6173433" y="1722623"/>
            <a:ext cx="5175013" cy="3663098"/>
          </a:xfrm>
          <a:prstGeom prst="rect">
            <a:avLst/>
          </a:prstGeom>
        </p:spPr>
      </p:pic>
    </p:spTree>
    <p:extLst>
      <p:ext uri="{BB962C8B-B14F-4D97-AF65-F5344CB8AC3E}">
        <p14:creationId xmlns:p14="http://schemas.microsoft.com/office/powerpoint/2010/main" val="1323191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flipH="1" flipV="1">
            <a:off x="0" y="0"/>
            <a:ext cx="12192000" cy="6858000"/>
          </a:xfrm>
          <a:prstGeom prst="rect">
            <a:avLst/>
          </a:prstGeo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998085" y="778339"/>
            <a:ext cx="6669371"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08 Future Plans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7230269" y="3956735"/>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Ideas &amp; Opportunities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24</a:t>
            </a:fld>
            <a:endParaRPr lang="en-US"/>
          </a:p>
        </p:txBody>
      </p:sp>
    </p:spTree>
    <p:extLst>
      <p:ext uri="{BB962C8B-B14F-4D97-AF65-F5344CB8AC3E}">
        <p14:creationId xmlns:p14="http://schemas.microsoft.com/office/powerpoint/2010/main" val="333574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393049-D794-4877-9955-81B26A410731}"/>
              </a:ext>
            </a:extLst>
          </p:cNvPr>
          <p:cNvSpPr>
            <a:spLocks noGrp="1"/>
          </p:cNvSpPr>
          <p:nvPr>
            <p:ph type="sldNum" sz="quarter" idx="12"/>
          </p:nvPr>
        </p:nvSpPr>
        <p:spPr/>
        <p:txBody>
          <a:bodyPr/>
          <a:lstStyle/>
          <a:p>
            <a:fld id="{DBA1B0FB-D917-4C8C-928F-313BD683BF39}" type="slidenum">
              <a:rPr lang="en-US" smtClean="0"/>
              <a:t>25</a:t>
            </a:fld>
            <a:endParaRPr lang="en-US"/>
          </a:p>
        </p:txBody>
      </p:sp>
      <p:sp>
        <p:nvSpPr>
          <p:cNvPr id="5" name="Title 1">
            <a:extLst>
              <a:ext uri="{FF2B5EF4-FFF2-40B4-BE49-F238E27FC236}">
                <a16:creationId xmlns:a16="http://schemas.microsoft.com/office/drawing/2014/main" id="{FEDF7854-A1F2-4A5B-B50A-472D78521655}"/>
              </a:ext>
            </a:extLst>
          </p:cNvPr>
          <p:cNvSpPr txBox="1">
            <a:spLocks/>
          </p:cNvSpPr>
          <p:nvPr/>
        </p:nvSpPr>
        <p:spPr>
          <a:xfrm>
            <a:off x="427679" y="828806"/>
            <a:ext cx="11091600" cy="1332000"/>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GB" dirty="0"/>
              <a:t>Future Plans</a:t>
            </a:r>
            <a:endParaRPr lang="en-IN" dirty="0"/>
          </a:p>
        </p:txBody>
      </p:sp>
      <p:grpSp>
        <p:nvGrpSpPr>
          <p:cNvPr id="6" name="object 23">
            <a:extLst>
              <a:ext uri="{FF2B5EF4-FFF2-40B4-BE49-F238E27FC236}">
                <a16:creationId xmlns:a16="http://schemas.microsoft.com/office/drawing/2014/main" id="{761E2867-B9A2-408C-9696-7EEC37F7C2CF}"/>
              </a:ext>
            </a:extLst>
          </p:cNvPr>
          <p:cNvGrpSpPr/>
          <p:nvPr/>
        </p:nvGrpSpPr>
        <p:grpSpPr>
          <a:xfrm>
            <a:off x="2514140" y="2160806"/>
            <a:ext cx="928790" cy="927455"/>
            <a:chOff x="1576050" y="1853648"/>
            <a:chExt cx="645160" cy="645160"/>
          </a:xfrm>
        </p:grpSpPr>
        <p:sp>
          <p:nvSpPr>
            <p:cNvPr id="7" name="object 24">
              <a:extLst>
                <a:ext uri="{FF2B5EF4-FFF2-40B4-BE49-F238E27FC236}">
                  <a16:creationId xmlns:a16="http://schemas.microsoft.com/office/drawing/2014/main" id="{A3A0D5BB-375C-4E0D-8235-49D6FD7C5BED}"/>
                </a:ext>
              </a:extLst>
            </p:cNvPr>
            <p:cNvSpPr/>
            <p:nvPr/>
          </p:nvSpPr>
          <p:spPr>
            <a:xfrm>
              <a:off x="1576050" y="1853648"/>
              <a:ext cx="645160" cy="645160"/>
            </a:xfrm>
            <a:custGeom>
              <a:avLst/>
              <a:gdLst/>
              <a:ahLst/>
              <a:cxnLst/>
              <a:rect l="l" t="t" r="r" b="b"/>
              <a:pathLst>
                <a:path w="645160" h="645160">
                  <a:moveTo>
                    <a:pt x="644699" y="644699"/>
                  </a:moveTo>
                  <a:lnTo>
                    <a:pt x="107452" y="644699"/>
                  </a:lnTo>
                  <a:lnTo>
                    <a:pt x="0" y="537247"/>
                  </a:lnTo>
                  <a:lnTo>
                    <a:pt x="0" y="0"/>
                  </a:lnTo>
                  <a:lnTo>
                    <a:pt x="537247" y="0"/>
                  </a:lnTo>
                  <a:lnTo>
                    <a:pt x="644699" y="107452"/>
                  </a:lnTo>
                  <a:lnTo>
                    <a:pt x="644699" y="644699"/>
                  </a:lnTo>
                  <a:close/>
                </a:path>
              </a:pathLst>
            </a:custGeom>
            <a:solidFill>
              <a:srgbClr val="AAFFEE"/>
            </a:solidFill>
          </p:spPr>
          <p:txBody>
            <a:bodyPr wrap="square" lIns="0" tIns="0" rIns="0" bIns="0" rtlCol="0"/>
            <a:lstStyle/>
            <a:p>
              <a:endParaRPr/>
            </a:p>
          </p:txBody>
        </p:sp>
        <p:pic>
          <p:nvPicPr>
            <p:cNvPr id="8" name="object 25">
              <a:extLst>
                <a:ext uri="{FF2B5EF4-FFF2-40B4-BE49-F238E27FC236}">
                  <a16:creationId xmlns:a16="http://schemas.microsoft.com/office/drawing/2014/main" id="{3F048295-0214-4FF8-846E-AA6E261107CD}"/>
                </a:ext>
              </a:extLst>
            </p:cNvPr>
            <p:cNvPicPr/>
            <p:nvPr/>
          </p:nvPicPr>
          <p:blipFill>
            <a:blip r:embed="rId2" cstate="print"/>
            <a:stretch>
              <a:fillRect/>
            </a:stretch>
          </p:blipFill>
          <p:spPr>
            <a:xfrm>
              <a:off x="1707924" y="1996825"/>
              <a:ext cx="380949" cy="358357"/>
            </a:xfrm>
            <a:prstGeom prst="rect">
              <a:avLst/>
            </a:prstGeom>
          </p:spPr>
        </p:pic>
      </p:grpSp>
      <p:grpSp>
        <p:nvGrpSpPr>
          <p:cNvPr id="9" name="object 26">
            <a:extLst>
              <a:ext uri="{FF2B5EF4-FFF2-40B4-BE49-F238E27FC236}">
                <a16:creationId xmlns:a16="http://schemas.microsoft.com/office/drawing/2014/main" id="{F9B645A1-8C4F-4FC3-91F9-F385E2486CA4}"/>
              </a:ext>
            </a:extLst>
          </p:cNvPr>
          <p:cNvGrpSpPr/>
          <p:nvPr/>
        </p:nvGrpSpPr>
        <p:grpSpPr>
          <a:xfrm>
            <a:off x="5631604" y="4880317"/>
            <a:ext cx="928791" cy="927455"/>
            <a:chOff x="4249649" y="3516548"/>
            <a:chExt cx="645160" cy="645160"/>
          </a:xfrm>
        </p:grpSpPr>
        <p:sp>
          <p:nvSpPr>
            <p:cNvPr id="10" name="object 27">
              <a:extLst>
                <a:ext uri="{FF2B5EF4-FFF2-40B4-BE49-F238E27FC236}">
                  <a16:creationId xmlns:a16="http://schemas.microsoft.com/office/drawing/2014/main" id="{40F41745-0215-4579-BD6B-586B698C5258}"/>
                </a:ext>
              </a:extLst>
            </p:cNvPr>
            <p:cNvSpPr/>
            <p:nvPr/>
          </p:nvSpPr>
          <p:spPr>
            <a:xfrm>
              <a:off x="4249649" y="3516548"/>
              <a:ext cx="645160" cy="645160"/>
            </a:xfrm>
            <a:custGeom>
              <a:avLst/>
              <a:gdLst/>
              <a:ahLst/>
              <a:cxnLst/>
              <a:rect l="l" t="t" r="r" b="b"/>
              <a:pathLst>
                <a:path w="645160" h="645160">
                  <a:moveTo>
                    <a:pt x="644699" y="644699"/>
                  </a:moveTo>
                  <a:lnTo>
                    <a:pt x="107452" y="644699"/>
                  </a:lnTo>
                  <a:lnTo>
                    <a:pt x="0" y="537247"/>
                  </a:lnTo>
                  <a:lnTo>
                    <a:pt x="0" y="0"/>
                  </a:lnTo>
                  <a:lnTo>
                    <a:pt x="537247" y="0"/>
                  </a:lnTo>
                  <a:lnTo>
                    <a:pt x="644699" y="107452"/>
                  </a:lnTo>
                  <a:lnTo>
                    <a:pt x="644699" y="644699"/>
                  </a:lnTo>
                  <a:close/>
                </a:path>
              </a:pathLst>
            </a:custGeom>
            <a:solidFill>
              <a:srgbClr val="AAFFEE"/>
            </a:solidFill>
          </p:spPr>
          <p:txBody>
            <a:bodyPr wrap="square" lIns="0" tIns="0" rIns="0" bIns="0" rtlCol="0"/>
            <a:lstStyle/>
            <a:p>
              <a:endParaRPr/>
            </a:p>
          </p:txBody>
        </p:sp>
        <p:pic>
          <p:nvPicPr>
            <p:cNvPr id="11" name="object 28">
              <a:extLst>
                <a:ext uri="{FF2B5EF4-FFF2-40B4-BE49-F238E27FC236}">
                  <a16:creationId xmlns:a16="http://schemas.microsoft.com/office/drawing/2014/main" id="{B0A32C4C-C9DF-4CC5-9F6A-23F119F32220}"/>
                </a:ext>
              </a:extLst>
            </p:cNvPr>
            <p:cNvPicPr/>
            <p:nvPr/>
          </p:nvPicPr>
          <p:blipFill>
            <a:blip r:embed="rId3" cstate="print"/>
            <a:stretch>
              <a:fillRect/>
            </a:stretch>
          </p:blipFill>
          <p:spPr>
            <a:xfrm>
              <a:off x="4380312" y="3625151"/>
              <a:ext cx="435821" cy="427499"/>
            </a:xfrm>
            <a:prstGeom prst="rect">
              <a:avLst/>
            </a:prstGeom>
          </p:spPr>
        </p:pic>
      </p:grpSp>
      <p:grpSp>
        <p:nvGrpSpPr>
          <p:cNvPr id="12" name="object 20">
            <a:extLst>
              <a:ext uri="{FF2B5EF4-FFF2-40B4-BE49-F238E27FC236}">
                <a16:creationId xmlns:a16="http://schemas.microsoft.com/office/drawing/2014/main" id="{3F8DC2A8-4813-4883-9B95-EF70D7585760}"/>
              </a:ext>
            </a:extLst>
          </p:cNvPr>
          <p:cNvGrpSpPr/>
          <p:nvPr/>
        </p:nvGrpSpPr>
        <p:grpSpPr>
          <a:xfrm>
            <a:off x="8700049" y="2160806"/>
            <a:ext cx="928791" cy="927455"/>
            <a:chOff x="6923250" y="1855159"/>
            <a:chExt cx="645160" cy="645160"/>
          </a:xfrm>
        </p:grpSpPr>
        <p:sp>
          <p:nvSpPr>
            <p:cNvPr id="13" name="object 21">
              <a:extLst>
                <a:ext uri="{FF2B5EF4-FFF2-40B4-BE49-F238E27FC236}">
                  <a16:creationId xmlns:a16="http://schemas.microsoft.com/office/drawing/2014/main" id="{0A1CBCC0-A68E-4423-BBFB-F72C79207FF4}"/>
                </a:ext>
              </a:extLst>
            </p:cNvPr>
            <p:cNvSpPr/>
            <p:nvPr/>
          </p:nvSpPr>
          <p:spPr>
            <a:xfrm>
              <a:off x="6923250" y="1855159"/>
              <a:ext cx="645160" cy="645160"/>
            </a:xfrm>
            <a:custGeom>
              <a:avLst/>
              <a:gdLst/>
              <a:ahLst/>
              <a:cxnLst/>
              <a:rect l="l" t="t" r="r" b="b"/>
              <a:pathLst>
                <a:path w="645159" h="645160">
                  <a:moveTo>
                    <a:pt x="644699" y="644699"/>
                  </a:moveTo>
                  <a:lnTo>
                    <a:pt x="107452" y="644699"/>
                  </a:lnTo>
                  <a:lnTo>
                    <a:pt x="0" y="537247"/>
                  </a:lnTo>
                  <a:lnTo>
                    <a:pt x="0" y="0"/>
                  </a:lnTo>
                  <a:lnTo>
                    <a:pt x="537247" y="0"/>
                  </a:lnTo>
                  <a:lnTo>
                    <a:pt x="644699" y="107452"/>
                  </a:lnTo>
                  <a:lnTo>
                    <a:pt x="644699" y="644699"/>
                  </a:lnTo>
                  <a:close/>
                </a:path>
              </a:pathLst>
            </a:custGeom>
            <a:solidFill>
              <a:srgbClr val="AAFFEE"/>
            </a:solidFill>
          </p:spPr>
          <p:txBody>
            <a:bodyPr wrap="square" lIns="0" tIns="0" rIns="0" bIns="0" rtlCol="0"/>
            <a:lstStyle/>
            <a:p>
              <a:endParaRPr/>
            </a:p>
          </p:txBody>
        </p:sp>
        <p:pic>
          <p:nvPicPr>
            <p:cNvPr id="14" name="object 22">
              <a:extLst>
                <a:ext uri="{FF2B5EF4-FFF2-40B4-BE49-F238E27FC236}">
                  <a16:creationId xmlns:a16="http://schemas.microsoft.com/office/drawing/2014/main" id="{398A455F-647B-4170-83FD-8F4EAE03CCBA}"/>
                </a:ext>
              </a:extLst>
            </p:cNvPr>
            <p:cNvPicPr/>
            <p:nvPr/>
          </p:nvPicPr>
          <p:blipFill>
            <a:blip r:embed="rId4" cstate="print"/>
            <a:stretch>
              <a:fillRect/>
            </a:stretch>
          </p:blipFill>
          <p:spPr>
            <a:xfrm>
              <a:off x="7111227" y="2015597"/>
              <a:ext cx="368645" cy="358350"/>
            </a:xfrm>
            <a:prstGeom prst="rect">
              <a:avLst/>
            </a:prstGeom>
          </p:spPr>
        </p:pic>
      </p:grpSp>
      <p:sp>
        <p:nvSpPr>
          <p:cNvPr id="15" name="object 18">
            <a:extLst>
              <a:ext uri="{FF2B5EF4-FFF2-40B4-BE49-F238E27FC236}">
                <a16:creationId xmlns:a16="http://schemas.microsoft.com/office/drawing/2014/main" id="{E0B1006A-2FF3-4902-BAEB-08A55BC4656A}"/>
              </a:ext>
            </a:extLst>
          </p:cNvPr>
          <p:cNvSpPr/>
          <p:nvPr/>
        </p:nvSpPr>
        <p:spPr>
          <a:xfrm flipH="1">
            <a:off x="4488473" y="2590789"/>
            <a:ext cx="45719" cy="2844793"/>
          </a:xfrm>
          <a:custGeom>
            <a:avLst/>
            <a:gdLst/>
            <a:ahLst/>
            <a:cxnLst/>
            <a:rect l="l" t="t" r="r" b="b"/>
            <a:pathLst>
              <a:path h="1647825">
                <a:moveTo>
                  <a:pt x="0" y="0"/>
                </a:moveTo>
                <a:lnTo>
                  <a:pt x="0" y="1647600"/>
                </a:lnTo>
              </a:path>
            </a:pathLst>
          </a:custGeom>
          <a:ln w="9524">
            <a:solidFill>
              <a:srgbClr val="00FFCD"/>
            </a:solidFill>
          </a:ln>
        </p:spPr>
        <p:txBody>
          <a:bodyPr wrap="square" lIns="0" tIns="0" rIns="0" bIns="0" rtlCol="0"/>
          <a:lstStyle/>
          <a:p>
            <a:endParaRPr/>
          </a:p>
        </p:txBody>
      </p:sp>
      <p:sp>
        <p:nvSpPr>
          <p:cNvPr id="17" name="object 18">
            <a:extLst>
              <a:ext uri="{FF2B5EF4-FFF2-40B4-BE49-F238E27FC236}">
                <a16:creationId xmlns:a16="http://schemas.microsoft.com/office/drawing/2014/main" id="{EA54A818-7ADB-4AF3-8D34-AC4149822410}"/>
              </a:ext>
            </a:extLst>
          </p:cNvPr>
          <p:cNvSpPr/>
          <p:nvPr/>
        </p:nvSpPr>
        <p:spPr>
          <a:xfrm flipH="1">
            <a:off x="7459895" y="2624210"/>
            <a:ext cx="45719" cy="2844793"/>
          </a:xfrm>
          <a:custGeom>
            <a:avLst/>
            <a:gdLst/>
            <a:ahLst/>
            <a:cxnLst/>
            <a:rect l="l" t="t" r="r" b="b"/>
            <a:pathLst>
              <a:path h="1647825">
                <a:moveTo>
                  <a:pt x="0" y="0"/>
                </a:moveTo>
                <a:lnTo>
                  <a:pt x="0" y="1647600"/>
                </a:lnTo>
              </a:path>
            </a:pathLst>
          </a:custGeom>
          <a:ln w="9524">
            <a:solidFill>
              <a:srgbClr val="00FFCD"/>
            </a:solidFill>
          </a:ln>
        </p:spPr>
        <p:txBody>
          <a:bodyPr wrap="square" lIns="0" tIns="0" rIns="0" bIns="0" rtlCol="0"/>
          <a:lstStyle/>
          <a:p>
            <a:endParaRPr/>
          </a:p>
        </p:txBody>
      </p:sp>
      <p:sp>
        <p:nvSpPr>
          <p:cNvPr id="18" name="TextBox 17">
            <a:extLst>
              <a:ext uri="{FF2B5EF4-FFF2-40B4-BE49-F238E27FC236}">
                <a16:creationId xmlns:a16="http://schemas.microsoft.com/office/drawing/2014/main" id="{C804D649-4CCC-418F-AA7B-B91DE7554C89}"/>
              </a:ext>
            </a:extLst>
          </p:cNvPr>
          <p:cNvSpPr txBox="1"/>
          <p:nvPr/>
        </p:nvSpPr>
        <p:spPr>
          <a:xfrm>
            <a:off x="2259598" y="3381622"/>
            <a:ext cx="1437205" cy="369332"/>
          </a:xfrm>
          <a:prstGeom prst="rect">
            <a:avLst/>
          </a:prstGeom>
          <a:noFill/>
        </p:spPr>
        <p:txBody>
          <a:bodyPr wrap="square" rtlCol="0">
            <a:spAutoFit/>
          </a:bodyPr>
          <a:lstStyle/>
          <a:p>
            <a:pPr algn="ctr"/>
            <a:r>
              <a:rPr lang="en-GB" dirty="0"/>
              <a:t>RESNET</a:t>
            </a:r>
            <a:endParaRPr lang="en-IN" dirty="0"/>
          </a:p>
        </p:txBody>
      </p:sp>
      <p:sp>
        <p:nvSpPr>
          <p:cNvPr id="19" name="TextBox 18">
            <a:extLst>
              <a:ext uri="{FF2B5EF4-FFF2-40B4-BE49-F238E27FC236}">
                <a16:creationId xmlns:a16="http://schemas.microsoft.com/office/drawing/2014/main" id="{3E9A28A3-D804-42CF-B7B2-6CE7084E83B9}"/>
              </a:ext>
            </a:extLst>
          </p:cNvPr>
          <p:cNvSpPr txBox="1"/>
          <p:nvPr/>
        </p:nvSpPr>
        <p:spPr>
          <a:xfrm>
            <a:off x="5278441" y="4404381"/>
            <a:ext cx="1437205" cy="369332"/>
          </a:xfrm>
          <a:prstGeom prst="rect">
            <a:avLst/>
          </a:prstGeom>
          <a:noFill/>
        </p:spPr>
        <p:txBody>
          <a:bodyPr wrap="square" rtlCol="0">
            <a:spAutoFit/>
          </a:bodyPr>
          <a:lstStyle/>
          <a:p>
            <a:pPr algn="ctr"/>
            <a:r>
              <a:rPr lang="en-GB" dirty="0"/>
              <a:t>HYPERAS</a:t>
            </a:r>
            <a:endParaRPr lang="en-IN" dirty="0"/>
          </a:p>
        </p:txBody>
      </p:sp>
      <p:sp>
        <p:nvSpPr>
          <p:cNvPr id="20" name="TextBox 19">
            <a:extLst>
              <a:ext uri="{FF2B5EF4-FFF2-40B4-BE49-F238E27FC236}">
                <a16:creationId xmlns:a16="http://schemas.microsoft.com/office/drawing/2014/main" id="{2FE6D97F-B4AA-4A01-BC86-816945456559}"/>
              </a:ext>
            </a:extLst>
          </p:cNvPr>
          <p:cNvSpPr txBox="1"/>
          <p:nvPr/>
        </p:nvSpPr>
        <p:spPr>
          <a:xfrm>
            <a:off x="8445841" y="3308140"/>
            <a:ext cx="1437205" cy="369332"/>
          </a:xfrm>
          <a:prstGeom prst="rect">
            <a:avLst/>
          </a:prstGeom>
          <a:noFill/>
        </p:spPr>
        <p:txBody>
          <a:bodyPr wrap="square" rtlCol="0">
            <a:spAutoFit/>
          </a:bodyPr>
          <a:lstStyle/>
          <a:p>
            <a:pPr algn="ctr"/>
            <a:r>
              <a:rPr lang="en-GB" dirty="0"/>
              <a:t>MOBILE APP</a:t>
            </a:r>
            <a:endParaRPr lang="en-IN" dirty="0"/>
          </a:p>
        </p:txBody>
      </p:sp>
      <p:sp>
        <p:nvSpPr>
          <p:cNvPr id="21" name="TextBox 20">
            <a:extLst>
              <a:ext uri="{FF2B5EF4-FFF2-40B4-BE49-F238E27FC236}">
                <a16:creationId xmlns:a16="http://schemas.microsoft.com/office/drawing/2014/main" id="{E04AEC66-6E14-4257-9677-4E28B70ACE6C}"/>
              </a:ext>
            </a:extLst>
          </p:cNvPr>
          <p:cNvSpPr txBox="1"/>
          <p:nvPr/>
        </p:nvSpPr>
        <p:spPr>
          <a:xfrm>
            <a:off x="1807957" y="3828162"/>
            <a:ext cx="2340485" cy="954107"/>
          </a:xfrm>
          <a:prstGeom prst="rect">
            <a:avLst/>
          </a:prstGeom>
          <a:noFill/>
        </p:spPr>
        <p:txBody>
          <a:bodyPr wrap="square" rtlCol="0">
            <a:spAutoFit/>
          </a:bodyPr>
          <a:lstStyle/>
          <a:p>
            <a:pPr algn="ctr"/>
            <a:r>
              <a:rPr lang="en-GB" sz="1400" dirty="0"/>
              <a:t>As base model to get an overall picture of transfer learning techniques, and to choose the best model</a:t>
            </a:r>
            <a:endParaRPr lang="en-IN" sz="1400" dirty="0"/>
          </a:p>
        </p:txBody>
      </p:sp>
      <p:sp>
        <p:nvSpPr>
          <p:cNvPr id="22" name="TextBox 21">
            <a:extLst>
              <a:ext uri="{FF2B5EF4-FFF2-40B4-BE49-F238E27FC236}">
                <a16:creationId xmlns:a16="http://schemas.microsoft.com/office/drawing/2014/main" id="{5E3DEBFA-B592-43A9-81C8-394006565EF5}"/>
              </a:ext>
            </a:extLst>
          </p:cNvPr>
          <p:cNvSpPr txBox="1"/>
          <p:nvPr/>
        </p:nvSpPr>
        <p:spPr>
          <a:xfrm>
            <a:off x="4803236" y="3444878"/>
            <a:ext cx="2340485" cy="738664"/>
          </a:xfrm>
          <a:prstGeom prst="rect">
            <a:avLst/>
          </a:prstGeom>
          <a:noFill/>
        </p:spPr>
        <p:txBody>
          <a:bodyPr wrap="square" rtlCol="0">
            <a:spAutoFit/>
          </a:bodyPr>
          <a:lstStyle/>
          <a:p>
            <a:pPr algn="ctr"/>
            <a:r>
              <a:rPr lang="en-GB" sz="1400" dirty="0"/>
              <a:t>Automatic hyperparameter optimizations to improve model accuracy</a:t>
            </a:r>
            <a:endParaRPr lang="en-IN" sz="1400" dirty="0"/>
          </a:p>
        </p:txBody>
      </p:sp>
      <p:sp>
        <p:nvSpPr>
          <p:cNvPr id="23" name="TextBox 22">
            <a:extLst>
              <a:ext uri="{FF2B5EF4-FFF2-40B4-BE49-F238E27FC236}">
                <a16:creationId xmlns:a16="http://schemas.microsoft.com/office/drawing/2014/main" id="{5010DD9D-FCB5-441D-8EDA-E57104EB90BD}"/>
              </a:ext>
            </a:extLst>
          </p:cNvPr>
          <p:cNvSpPr txBox="1"/>
          <p:nvPr/>
        </p:nvSpPr>
        <p:spPr>
          <a:xfrm>
            <a:off x="7821788" y="3712375"/>
            <a:ext cx="2826990" cy="523220"/>
          </a:xfrm>
          <a:prstGeom prst="rect">
            <a:avLst/>
          </a:prstGeom>
          <a:noFill/>
        </p:spPr>
        <p:txBody>
          <a:bodyPr wrap="square" rtlCol="0">
            <a:spAutoFit/>
          </a:bodyPr>
          <a:lstStyle/>
          <a:p>
            <a:pPr algn="ctr"/>
            <a:r>
              <a:rPr lang="en-GB" sz="1400" dirty="0"/>
              <a:t>Giving access for everyone to check if they have melanoma or not</a:t>
            </a:r>
            <a:endParaRPr lang="en-IN" sz="1400" dirty="0"/>
          </a:p>
        </p:txBody>
      </p:sp>
    </p:spTree>
    <p:extLst>
      <p:ext uri="{BB962C8B-B14F-4D97-AF65-F5344CB8AC3E}">
        <p14:creationId xmlns:p14="http://schemas.microsoft.com/office/powerpoint/2010/main" val="374527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2832265" y="3745147"/>
            <a:ext cx="1711325" cy="365760"/>
          </a:xfrm>
        </p:spPr>
        <p:txBody>
          <a:bodyPr/>
          <a:lstStyle/>
          <a:p>
            <a:r>
              <a:rPr lang="en-US" dirty="0"/>
              <a:t>J. </a:t>
            </a:r>
            <a:r>
              <a:rPr lang="en-US" dirty="0" err="1"/>
              <a:t>Shyam</a:t>
            </a:r>
            <a:r>
              <a:rPr lang="en-US" dirty="0"/>
              <a:t> Sai</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2783830" y="4152360"/>
            <a:ext cx="1711572" cy="638175"/>
          </a:xfrm>
        </p:spPr>
        <p:txBody>
          <a:bodyPr/>
          <a:lstStyle/>
          <a:p>
            <a:r>
              <a:rPr lang="en-US" dirty="0"/>
              <a:t>19EE01025</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7696599" y="3725884"/>
            <a:ext cx="2268055" cy="302579"/>
          </a:xfrm>
        </p:spPr>
        <p:txBody>
          <a:bodyPr/>
          <a:lstStyle/>
          <a:p>
            <a:r>
              <a:rPr lang="en-US" dirty="0"/>
              <a:t>B. Harsha Vardhan</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7696599" y="4110907"/>
            <a:ext cx="1711572" cy="638175"/>
          </a:xfrm>
        </p:spPr>
        <p:txBody>
          <a:bodyPr/>
          <a:lstStyle/>
          <a:p>
            <a:r>
              <a:rPr lang="en-US" dirty="0"/>
              <a:t>19EE01036</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pic>
        <p:nvPicPr>
          <p:cNvPr id="21" name="Picture Placeholder 20">
            <a:extLst>
              <a:ext uri="{FF2B5EF4-FFF2-40B4-BE49-F238E27FC236}">
                <a16:creationId xmlns:a16="http://schemas.microsoft.com/office/drawing/2014/main" id="{DD5EC1A9-607D-44EF-885A-B5A7483DAF56}"/>
              </a:ext>
            </a:extLst>
          </p:cNvPr>
          <p:cNvPicPr>
            <a:picLocks noGrp="1" noChangeAspect="1"/>
          </p:cNvPicPr>
          <p:nvPr>
            <p:ph type="pic" sz="quarter" idx="13"/>
          </p:nvPr>
        </p:nvPicPr>
        <p:blipFill>
          <a:blip r:embed="rId3"/>
          <a:srcRect t="7559" b="7559"/>
          <a:stretch>
            <a:fillRect/>
          </a:stretch>
        </p:blipFill>
        <p:spPr>
          <a:xfrm>
            <a:off x="2832265" y="1801681"/>
            <a:ext cx="2210631" cy="1876049"/>
          </a:xfrm>
        </p:spPr>
      </p:pic>
      <p:pic>
        <p:nvPicPr>
          <p:cNvPr id="5" name="Picture Placeholder 4">
            <a:extLst>
              <a:ext uri="{FF2B5EF4-FFF2-40B4-BE49-F238E27FC236}">
                <a16:creationId xmlns:a16="http://schemas.microsoft.com/office/drawing/2014/main" id="{0048ADFF-84A7-4342-814B-456E0B4B5C06}"/>
              </a:ext>
            </a:extLst>
          </p:cNvPr>
          <p:cNvPicPr>
            <a:picLocks noGrp="1" noChangeAspect="1"/>
          </p:cNvPicPr>
          <p:nvPr>
            <p:ph type="pic" sz="quarter" idx="15"/>
          </p:nvPr>
        </p:nvPicPr>
        <p:blipFill>
          <a:blip r:embed="rId4"/>
          <a:srcRect t="7559" b="7559"/>
          <a:stretch>
            <a:fillRect/>
          </a:stretch>
        </p:blipFill>
        <p:spPr>
          <a:xfrm>
            <a:off x="7696599" y="1801681"/>
            <a:ext cx="2127003" cy="1805079"/>
          </a:xfrm>
        </p:spPr>
      </p:pic>
    </p:spTree>
    <p:extLst>
      <p:ext uri="{BB962C8B-B14F-4D97-AF65-F5344CB8AC3E}">
        <p14:creationId xmlns:p14="http://schemas.microsoft.com/office/powerpoint/2010/main" val="2979876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9033F04-D136-4126-B6A4-A06C6587F484}"/>
              </a:ext>
            </a:extLst>
          </p:cNvPr>
          <p:cNvSpPr>
            <a:spLocks noGrp="1"/>
          </p:cNvSpPr>
          <p:nvPr>
            <p:ph type="sldNum" sz="quarter" idx="12"/>
          </p:nvPr>
        </p:nvSpPr>
        <p:spPr/>
        <p:txBody>
          <a:bodyPr/>
          <a:lstStyle/>
          <a:p>
            <a:fld id="{DBA1B0FB-D917-4C8C-928F-313BD683BF39}" type="slidenum">
              <a:rPr lang="en-US" smtClean="0"/>
              <a:t>27</a:t>
            </a:fld>
            <a:endParaRPr lang="en-US"/>
          </a:p>
        </p:txBody>
      </p:sp>
      <p:pic>
        <p:nvPicPr>
          <p:cNvPr id="9" name="Picture 8" descr="IMG_20200917_210601.jpg">
            <a:extLst>
              <a:ext uri="{FF2B5EF4-FFF2-40B4-BE49-F238E27FC236}">
                <a16:creationId xmlns:a16="http://schemas.microsoft.com/office/drawing/2014/main" id="{620D8945-D23D-4BB3-A1A0-67F14BBE498E}"/>
              </a:ext>
            </a:extLst>
          </p:cNvPr>
          <p:cNvPicPr>
            <a:picLocks noChangeAspect="1"/>
          </p:cNvPicPr>
          <p:nvPr/>
        </p:nvPicPr>
        <p:blipFill>
          <a:blip r:embed="rId2"/>
          <a:stretch>
            <a:fillRect/>
          </a:stretch>
        </p:blipFill>
        <p:spPr>
          <a:xfrm>
            <a:off x="5677740" y="1260869"/>
            <a:ext cx="4940761" cy="3647517"/>
          </a:xfrm>
          <a:prstGeom prst="rect">
            <a:avLst/>
          </a:prstGeom>
        </p:spPr>
      </p:pic>
      <p:sp>
        <p:nvSpPr>
          <p:cNvPr id="10" name="Title 1">
            <a:extLst>
              <a:ext uri="{FF2B5EF4-FFF2-40B4-BE49-F238E27FC236}">
                <a16:creationId xmlns:a16="http://schemas.microsoft.com/office/drawing/2014/main" id="{837098A6-278D-4E6B-96D6-E26E898C197F}"/>
              </a:ext>
            </a:extLst>
          </p:cNvPr>
          <p:cNvSpPr>
            <a:spLocks noGrp="1"/>
          </p:cNvSpPr>
          <p:nvPr>
            <p:ph type="ctrTitle"/>
          </p:nvPr>
        </p:nvSpPr>
        <p:spPr>
          <a:xfrm>
            <a:off x="152885" y="2560941"/>
            <a:ext cx="9232743" cy="2269731"/>
          </a:xfrm>
        </p:spPr>
        <p:txBody>
          <a:bodyPr/>
          <a:lstStyle/>
          <a:p>
            <a:r>
              <a:rPr lang="en-GB" sz="7200" dirty="0"/>
              <a:t>THANK </a:t>
            </a:r>
            <a:br>
              <a:rPr lang="en-GB" sz="7200" dirty="0"/>
            </a:br>
            <a:r>
              <a:rPr lang="en-GB" sz="7200" dirty="0"/>
              <a:t>              YOU</a:t>
            </a:r>
            <a:endParaRPr lang="en-IN" sz="7200" dirty="0"/>
          </a:p>
        </p:txBody>
      </p:sp>
      <p:sp>
        <p:nvSpPr>
          <p:cNvPr id="11" name="object 9">
            <a:extLst>
              <a:ext uri="{FF2B5EF4-FFF2-40B4-BE49-F238E27FC236}">
                <a16:creationId xmlns:a16="http://schemas.microsoft.com/office/drawing/2014/main" id="{38D938E8-DA5E-4087-81F2-410B77C90CA3}"/>
              </a:ext>
            </a:extLst>
          </p:cNvPr>
          <p:cNvSpPr/>
          <p:nvPr/>
        </p:nvSpPr>
        <p:spPr>
          <a:xfrm>
            <a:off x="0" y="4908386"/>
            <a:ext cx="3273836" cy="429135"/>
          </a:xfrm>
          <a:custGeom>
            <a:avLst/>
            <a:gdLst/>
            <a:ahLst/>
            <a:cxnLst/>
            <a:rect l="l" t="t" r="r" b="b"/>
            <a:pathLst>
              <a:path w="4574540">
                <a:moveTo>
                  <a:pt x="0" y="0"/>
                </a:moveTo>
                <a:lnTo>
                  <a:pt x="4574399" y="0"/>
                </a:lnTo>
              </a:path>
            </a:pathLst>
          </a:custGeom>
          <a:ln w="9524">
            <a:solidFill>
              <a:srgbClr val="00FFCD"/>
            </a:solidFill>
          </a:ln>
        </p:spPr>
        <p:txBody>
          <a:bodyPr wrap="square" lIns="0" tIns="0" rIns="0" bIns="0" rtlCol="0"/>
          <a:lstStyle/>
          <a:p>
            <a:endParaRPr/>
          </a:p>
        </p:txBody>
      </p:sp>
    </p:spTree>
    <p:extLst>
      <p:ext uri="{BB962C8B-B14F-4D97-AF65-F5344CB8AC3E}">
        <p14:creationId xmlns:p14="http://schemas.microsoft.com/office/powerpoint/2010/main" val="195285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01 Motivation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1563247" y="3522011"/>
            <a:ext cx="5437187" cy="2265216"/>
          </a:xfrm>
        </p:spPr>
        <p:txBody>
          <a:bodyPr vert="horz" wrap="square" lIns="0" tIns="0" rIns="0" bIns="0" rtlCol="0">
            <a:normAutofit/>
          </a:bodyPr>
          <a:lstStyle/>
          <a:p>
            <a:pPr marL="0" indent="0">
              <a:lnSpc>
                <a:spcPct val="100000"/>
              </a:lnSpc>
              <a:buNone/>
            </a:pPr>
            <a:r>
              <a:rPr lang="en-US" dirty="0"/>
              <a:t>Detect &amp; Treat</a:t>
            </a: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What is Melanoma?</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dirty="0"/>
          </a:p>
        </p:txBody>
      </p:sp>
      <p:sp>
        <p:nvSpPr>
          <p:cNvPr id="24" name="object 35">
            <a:extLst>
              <a:ext uri="{FF2B5EF4-FFF2-40B4-BE49-F238E27FC236}">
                <a16:creationId xmlns:a16="http://schemas.microsoft.com/office/drawing/2014/main" id="{BCEEDF9C-5FD9-4A5A-B1AD-74AB953E2C77}"/>
              </a:ext>
            </a:extLst>
          </p:cNvPr>
          <p:cNvSpPr/>
          <p:nvPr/>
        </p:nvSpPr>
        <p:spPr>
          <a:xfrm>
            <a:off x="4988928" y="4919527"/>
            <a:ext cx="7203072" cy="13130"/>
          </a:xfrm>
          <a:custGeom>
            <a:avLst/>
            <a:gdLst/>
            <a:ahLst/>
            <a:cxnLst/>
            <a:rect l="l" t="t" r="r" b="b"/>
            <a:pathLst>
              <a:path w="5257800" h="9525">
                <a:moveTo>
                  <a:pt x="0" y="0"/>
                </a:moveTo>
                <a:lnTo>
                  <a:pt x="5257749" y="0"/>
                </a:lnTo>
                <a:lnTo>
                  <a:pt x="5257749" y="9524"/>
                </a:lnTo>
                <a:lnTo>
                  <a:pt x="0" y="9524"/>
                </a:lnTo>
                <a:lnTo>
                  <a:pt x="0" y="0"/>
                </a:lnTo>
                <a:close/>
              </a:path>
            </a:pathLst>
          </a:custGeom>
          <a:solidFill>
            <a:srgbClr val="00FFCD"/>
          </a:solidFill>
        </p:spPr>
        <p:txBody>
          <a:bodyPr wrap="square" lIns="0" tIns="0" rIns="0" bIns="0" rtlCol="0"/>
          <a:lstStyle/>
          <a:p>
            <a:endParaRPr/>
          </a:p>
        </p:txBody>
      </p:sp>
      <p:sp>
        <p:nvSpPr>
          <p:cNvPr id="30" name="object 35">
            <a:extLst>
              <a:ext uri="{FF2B5EF4-FFF2-40B4-BE49-F238E27FC236}">
                <a16:creationId xmlns:a16="http://schemas.microsoft.com/office/drawing/2014/main" id="{675BE302-3B4A-4C86-BFB7-8637F2615EC5}"/>
              </a:ext>
            </a:extLst>
          </p:cNvPr>
          <p:cNvSpPr/>
          <p:nvPr/>
        </p:nvSpPr>
        <p:spPr>
          <a:xfrm>
            <a:off x="0" y="2681695"/>
            <a:ext cx="7253608" cy="14316"/>
          </a:xfrm>
          <a:custGeom>
            <a:avLst/>
            <a:gdLst/>
            <a:ahLst/>
            <a:cxnLst/>
            <a:rect l="l" t="t" r="r" b="b"/>
            <a:pathLst>
              <a:path w="5257800" h="9525">
                <a:moveTo>
                  <a:pt x="0" y="0"/>
                </a:moveTo>
                <a:lnTo>
                  <a:pt x="5257749" y="0"/>
                </a:lnTo>
                <a:lnTo>
                  <a:pt x="5257749" y="9524"/>
                </a:lnTo>
                <a:lnTo>
                  <a:pt x="0" y="9524"/>
                </a:lnTo>
                <a:lnTo>
                  <a:pt x="0" y="0"/>
                </a:lnTo>
                <a:close/>
              </a:path>
            </a:pathLst>
          </a:custGeom>
          <a:solidFill>
            <a:srgbClr val="00FFCD"/>
          </a:solidFill>
        </p:spPr>
        <p:txBody>
          <a:bodyPr wrap="square" lIns="0" tIns="0" rIns="0" bIns="0" rtlCol="0"/>
          <a:lstStyle/>
          <a:p>
            <a:endParaRPr/>
          </a:p>
        </p:txBody>
      </p:sp>
      <p:pic>
        <p:nvPicPr>
          <p:cNvPr id="32" name="object 31">
            <a:extLst>
              <a:ext uri="{FF2B5EF4-FFF2-40B4-BE49-F238E27FC236}">
                <a16:creationId xmlns:a16="http://schemas.microsoft.com/office/drawing/2014/main" id="{5856313E-4CAA-46F3-B18E-103B412F67C1}"/>
              </a:ext>
            </a:extLst>
          </p:cNvPr>
          <p:cNvPicPr/>
          <p:nvPr/>
        </p:nvPicPr>
        <p:blipFill>
          <a:blip r:embed="rId3" cstate="print"/>
          <a:stretch>
            <a:fillRect/>
          </a:stretch>
        </p:blipFill>
        <p:spPr>
          <a:xfrm>
            <a:off x="660177" y="1757733"/>
            <a:ext cx="751695" cy="776900"/>
          </a:xfrm>
          <a:prstGeom prst="rect">
            <a:avLst/>
          </a:prstGeom>
        </p:spPr>
      </p:pic>
      <p:pic>
        <p:nvPicPr>
          <p:cNvPr id="33" name="object 32">
            <a:extLst>
              <a:ext uri="{FF2B5EF4-FFF2-40B4-BE49-F238E27FC236}">
                <a16:creationId xmlns:a16="http://schemas.microsoft.com/office/drawing/2014/main" id="{6D35045E-6DB4-4BC8-B95C-30BE4CAF975F}"/>
              </a:ext>
            </a:extLst>
          </p:cNvPr>
          <p:cNvPicPr/>
          <p:nvPr/>
        </p:nvPicPr>
        <p:blipFill>
          <a:blip r:embed="rId4" cstate="print"/>
          <a:stretch>
            <a:fillRect/>
          </a:stretch>
        </p:blipFill>
        <p:spPr>
          <a:xfrm>
            <a:off x="3046978" y="1757733"/>
            <a:ext cx="923318" cy="725399"/>
          </a:xfrm>
          <a:prstGeom prst="rect">
            <a:avLst/>
          </a:prstGeom>
        </p:spPr>
      </p:pic>
      <p:grpSp>
        <p:nvGrpSpPr>
          <p:cNvPr id="34" name="object 25">
            <a:extLst>
              <a:ext uri="{FF2B5EF4-FFF2-40B4-BE49-F238E27FC236}">
                <a16:creationId xmlns:a16="http://schemas.microsoft.com/office/drawing/2014/main" id="{D8BF79A8-EC05-43C4-AD95-D761D67F1862}"/>
              </a:ext>
            </a:extLst>
          </p:cNvPr>
          <p:cNvGrpSpPr/>
          <p:nvPr/>
        </p:nvGrpSpPr>
        <p:grpSpPr>
          <a:xfrm>
            <a:off x="5605402" y="1758646"/>
            <a:ext cx="691016" cy="682246"/>
            <a:chOff x="4415149" y="1302465"/>
            <a:chExt cx="336550" cy="336550"/>
          </a:xfrm>
        </p:grpSpPr>
        <p:sp>
          <p:nvSpPr>
            <p:cNvPr id="35" name="object 26">
              <a:extLst>
                <a:ext uri="{FF2B5EF4-FFF2-40B4-BE49-F238E27FC236}">
                  <a16:creationId xmlns:a16="http://schemas.microsoft.com/office/drawing/2014/main" id="{C2B9D620-D812-4A18-AED5-2164377B4F0A}"/>
                </a:ext>
              </a:extLst>
            </p:cNvPr>
            <p:cNvSpPr/>
            <p:nvPr/>
          </p:nvSpPr>
          <p:spPr>
            <a:xfrm>
              <a:off x="4415149" y="1302465"/>
              <a:ext cx="336550" cy="336550"/>
            </a:xfrm>
            <a:custGeom>
              <a:avLst/>
              <a:gdLst/>
              <a:ahLst/>
              <a:cxnLst/>
              <a:rect l="l" t="t" r="r" b="b"/>
              <a:pathLst>
                <a:path w="336550" h="336550">
                  <a:moveTo>
                    <a:pt x="167563" y="336489"/>
                  </a:moveTo>
                  <a:lnTo>
                    <a:pt x="123062" y="330395"/>
                  </a:lnTo>
                  <a:lnTo>
                    <a:pt x="83047" y="313236"/>
                  </a:lnTo>
                  <a:lnTo>
                    <a:pt x="49125" y="286695"/>
                  </a:lnTo>
                  <a:lnTo>
                    <a:pt x="22905" y="252456"/>
                  </a:lnTo>
                  <a:lnTo>
                    <a:pt x="5994" y="212201"/>
                  </a:lnTo>
                  <a:lnTo>
                    <a:pt x="0" y="167616"/>
                  </a:lnTo>
                  <a:lnTo>
                    <a:pt x="5994" y="123105"/>
                  </a:lnTo>
                  <a:lnTo>
                    <a:pt x="22905" y="83078"/>
                  </a:lnTo>
                  <a:lnTo>
                    <a:pt x="49125" y="49145"/>
                  </a:lnTo>
                  <a:lnTo>
                    <a:pt x="83047" y="22915"/>
                  </a:lnTo>
                  <a:lnTo>
                    <a:pt x="123062" y="5997"/>
                  </a:lnTo>
                  <a:lnTo>
                    <a:pt x="167563" y="0"/>
                  </a:lnTo>
                  <a:lnTo>
                    <a:pt x="212171" y="5997"/>
                  </a:lnTo>
                  <a:lnTo>
                    <a:pt x="252440" y="22915"/>
                  </a:lnTo>
                  <a:lnTo>
                    <a:pt x="273996" y="39424"/>
                  </a:lnTo>
                  <a:lnTo>
                    <a:pt x="167563" y="39424"/>
                  </a:lnTo>
                  <a:lnTo>
                    <a:pt x="117668" y="49540"/>
                  </a:lnTo>
                  <a:lnTo>
                    <a:pt x="76945" y="77081"/>
                  </a:lnTo>
                  <a:lnTo>
                    <a:pt x="49502" y="117842"/>
                  </a:lnTo>
                  <a:lnTo>
                    <a:pt x="39441" y="167616"/>
                  </a:lnTo>
                  <a:lnTo>
                    <a:pt x="49553" y="217693"/>
                  </a:lnTo>
                  <a:lnTo>
                    <a:pt x="77083" y="258868"/>
                  </a:lnTo>
                  <a:lnTo>
                    <a:pt x="117822" y="286774"/>
                  </a:lnTo>
                  <a:lnTo>
                    <a:pt x="167563" y="297046"/>
                  </a:lnTo>
                  <a:lnTo>
                    <a:pt x="273330" y="297046"/>
                  </a:lnTo>
                  <a:lnTo>
                    <a:pt x="252440" y="313236"/>
                  </a:lnTo>
                  <a:lnTo>
                    <a:pt x="212171" y="330395"/>
                  </a:lnTo>
                  <a:lnTo>
                    <a:pt x="167563" y="336489"/>
                  </a:lnTo>
                  <a:close/>
                </a:path>
                <a:path w="336550" h="336550">
                  <a:moveTo>
                    <a:pt x="273330" y="297046"/>
                  </a:moveTo>
                  <a:lnTo>
                    <a:pt x="167563" y="297046"/>
                  </a:lnTo>
                  <a:lnTo>
                    <a:pt x="217681" y="286730"/>
                  </a:lnTo>
                  <a:lnTo>
                    <a:pt x="258877" y="258750"/>
                  </a:lnTo>
                  <a:lnTo>
                    <a:pt x="286791" y="217561"/>
                  </a:lnTo>
                  <a:lnTo>
                    <a:pt x="297064" y="167616"/>
                  </a:lnTo>
                  <a:lnTo>
                    <a:pt x="286744" y="117709"/>
                  </a:lnTo>
                  <a:lnTo>
                    <a:pt x="258752" y="76963"/>
                  </a:lnTo>
                  <a:lnTo>
                    <a:pt x="217541" y="49495"/>
                  </a:lnTo>
                  <a:lnTo>
                    <a:pt x="167563" y="39424"/>
                  </a:lnTo>
                  <a:lnTo>
                    <a:pt x="273996" y="39424"/>
                  </a:lnTo>
                  <a:lnTo>
                    <a:pt x="286688" y="49145"/>
                  </a:lnTo>
                  <a:lnTo>
                    <a:pt x="313234" y="83078"/>
                  </a:lnTo>
                  <a:lnTo>
                    <a:pt x="330394" y="123105"/>
                  </a:lnTo>
                  <a:lnTo>
                    <a:pt x="336488" y="167616"/>
                  </a:lnTo>
                  <a:lnTo>
                    <a:pt x="330394" y="212201"/>
                  </a:lnTo>
                  <a:lnTo>
                    <a:pt x="313234" y="252456"/>
                  </a:lnTo>
                  <a:lnTo>
                    <a:pt x="286688" y="286695"/>
                  </a:lnTo>
                  <a:lnTo>
                    <a:pt x="273330" y="297046"/>
                  </a:lnTo>
                  <a:close/>
                </a:path>
              </a:pathLst>
            </a:custGeom>
            <a:solidFill>
              <a:srgbClr val="AAFFEE"/>
            </a:solidFill>
          </p:spPr>
          <p:txBody>
            <a:bodyPr wrap="square" lIns="0" tIns="0" rIns="0" bIns="0" rtlCol="0"/>
            <a:lstStyle/>
            <a:p>
              <a:endParaRPr/>
            </a:p>
          </p:txBody>
        </p:sp>
        <p:pic>
          <p:nvPicPr>
            <p:cNvPr id="36" name="object 27">
              <a:extLst>
                <a:ext uri="{FF2B5EF4-FFF2-40B4-BE49-F238E27FC236}">
                  <a16:creationId xmlns:a16="http://schemas.microsoft.com/office/drawing/2014/main" id="{09530871-A9E2-4D67-AE83-0C39E274BC1C}"/>
                </a:ext>
              </a:extLst>
            </p:cNvPr>
            <p:cNvPicPr/>
            <p:nvPr/>
          </p:nvPicPr>
          <p:blipFill>
            <a:blip r:embed="rId5" cstate="print"/>
            <a:stretch>
              <a:fillRect/>
            </a:stretch>
          </p:blipFill>
          <p:spPr>
            <a:xfrm>
              <a:off x="4474774" y="1362143"/>
              <a:ext cx="217202" cy="217184"/>
            </a:xfrm>
            <a:prstGeom prst="rect">
              <a:avLst/>
            </a:prstGeom>
          </p:spPr>
        </p:pic>
      </p:grpSp>
      <p:pic>
        <p:nvPicPr>
          <p:cNvPr id="37" name="object 36">
            <a:extLst>
              <a:ext uri="{FF2B5EF4-FFF2-40B4-BE49-F238E27FC236}">
                <a16:creationId xmlns:a16="http://schemas.microsoft.com/office/drawing/2014/main" id="{42A815BF-D1AF-424E-B67D-73B4B3A625B9}"/>
              </a:ext>
            </a:extLst>
          </p:cNvPr>
          <p:cNvPicPr/>
          <p:nvPr/>
        </p:nvPicPr>
        <p:blipFill>
          <a:blip r:embed="rId6" cstate="print"/>
          <a:stretch>
            <a:fillRect/>
          </a:stretch>
        </p:blipFill>
        <p:spPr>
          <a:xfrm>
            <a:off x="5727826" y="3813501"/>
            <a:ext cx="730018" cy="795991"/>
          </a:xfrm>
          <a:prstGeom prst="rect">
            <a:avLst/>
          </a:prstGeom>
        </p:spPr>
      </p:pic>
      <p:pic>
        <p:nvPicPr>
          <p:cNvPr id="38" name="object 33">
            <a:extLst>
              <a:ext uri="{FF2B5EF4-FFF2-40B4-BE49-F238E27FC236}">
                <a16:creationId xmlns:a16="http://schemas.microsoft.com/office/drawing/2014/main" id="{4BB23666-D758-42B5-8641-5107C11641D1}"/>
              </a:ext>
            </a:extLst>
          </p:cNvPr>
          <p:cNvPicPr/>
          <p:nvPr/>
        </p:nvPicPr>
        <p:blipFill>
          <a:blip r:embed="rId7" cstate="print"/>
          <a:stretch>
            <a:fillRect/>
          </a:stretch>
        </p:blipFill>
        <p:spPr>
          <a:xfrm>
            <a:off x="8114330" y="3892004"/>
            <a:ext cx="650644" cy="717488"/>
          </a:xfrm>
          <a:prstGeom prst="rect">
            <a:avLst/>
          </a:prstGeom>
        </p:spPr>
      </p:pic>
      <p:grpSp>
        <p:nvGrpSpPr>
          <p:cNvPr id="39" name="object 28">
            <a:extLst>
              <a:ext uri="{FF2B5EF4-FFF2-40B4-BE49-F238E27FC236}">
                <a16:creationId xmlns:a16="http://schemas.microsoft.com/office/drawing/2014/main" id="{D881E961-B857-49C6-A04D-371197AD3DBD}"/>
              </a:ext>
            </a:extLst>
          </p:cNvPr>
          <p:cNvGrpSpPr/>
          <p:nvPr/>
        </p:nvGrpSpPr>
        <p:grpSpPr>
          <a:xfrm>
            <a:off x="10421460" y="3913836"/>
            <a:ext cx="610773" cy="595319"/>
            <a:chOff x="7730918" y="3042064"/>
            <a:chExt cx="278130" cy="331470"/>
          </a:xfrm>
        </p:grpSpPr>
        <p:sp>
          <p:nvSpPr>
            <p:cNvPr id="40" name="object 29">
              <a:extLst>
                <a:ext uri="{FF2B5EF4-FFF2-40B4-BE49-F238E27FC236}">
                  <a16:creationId xmlns:a16="http://schemas.microsoft.com/office/drawing/2014/main" id="{547D7DEC-2B74-4A3D-BD0D-B4CE291C3045}"/>
                </a:ext>
              </a:extLst>
            </p:cNvPr>
            <p:cNvSpPr/>
            <p:nvPr/>
          </p:nvSpPr>
          <p:spPr>
            <a:xfrm>
              <a:off x="7730918" y="3042064"/>
              <a:ext cx="278130" cy="331470"/>
            </a:xfrm>
            <a:custGeom>
              <a:avLst/>
              <a:gdLst/>
              <a:ahLst/>
              <a:cxnLst/>
              <a:rect l="l" t="t" r="r" b="b"/>
              <a:pathLst>
                <a:path w="278129" h="331470">
                  <a:moveTo>
                    <a:pt x="170606" y="331129"/>
                  </a:moveTo>
                  <a:lnTo>
                    <a:pt x="43450" y="331129"/>
                  </a:lnTo>
                  <a:lnTo>
                    <a:pt x="39111" y="326761"/>
                  </a:lnTo>
                  <a:lnTo>
                    <a:pt x="39111" y="217048"/>
                  </a:lnTo>
                  <a:lnTo>
                    <a:pt x="22327" y="197373"/>
                  </a:lnTo>
                  <a:lnTo>
                    <a:pt x="10023" y="175198"/>
                  </a:lnTo>
                  <a:lnTo>
                    <a:pt x="2485" y="151160"/>
                  </a:lnTo>
                  <a:lnTo>
                    <a:pt x="0" y="126464"/>
                  </a:lnTo>
                  <a:lnTo>
                    <a:pt x="13" y="124722"/>
                  </a:lnTo>
                  <a:lnTo>
                    <a:pt x="12214" y="71179"/>
                  </a:lnTo>
                  <a:lnTo>
                    <a:pt x="46077" y="27200"/>
                  </a:lnTo>
                  <a:lnTo>
                    <a:pt x="83415" y="6893"/>
                  </a:lnTo>
                  <a:lnTo>
                    <a:pt x="125604" y="0"/>
                  </a:lnTo>
                  <a:lnTo>
                    <a:pt x="132484" y="176"/>
                  </a:lnTo>
                  <a:lnTo>
                    <a:pt x="186649" y="15595"/>
                  </a:lnTo>
                  <a:lnTo>
                    <a:pt x="216184" y="38505"/>
                  </a:lnTo>
                  <a:lnTo>
                    <a:pt x="100063" y="38505"/>
                  </a:lnTo>
                  <a:lnTo>
                    <a:pt x="95723" y="42873"/>
                  </a:lnTo>
                  <a:lnTo>
                    <a:pt x="95723" y="54179"/>
                  </a:lnTo>
                  <a:lnTo>
                    <a:pt x="93677" y="55202"/>
                  </a:lnTo>
                  <a:lnTo>
                    <a:pt x="72116" y="55202"/>
                  </a:lnTo>
                  <a:lnTo>
                    <a:pt x="68743" y="57330"/>
                  </a:lnTo>
                  <a:lnTo>
                    <a:pt x="66974" y="60288"/>
                  </a:lnTo>
                  <a:lnTo>
                    <a:pt x="47818" y="94260"/>
                  </a:lnTo>
                  <a:lnTo>
                    <a:pt x="44336" y="97743"/>
                  </a:lnTo>
                  <a:lnTo>
                    <a:pt x="46961" y="104709"/>
                  </a:lnTo>
                  <a:lnTo>
                    <a:pt x="51301" y="107308"/>
                  </a:lnTo>
                  <a:lnTo>
                    <a:pt x="56525" y="109934"/>
                  </a:lnTo>
                  <a:lnTo>
                    <a:pt x="56525" y="121239"/>
                  </a:lnTo>
                  <a:lnTo>
                    <a:pt x="51301" y="124722"/>
                  </a:lnTo>
                  <a:lnTo>
                    <a:pt x="46077" y="126464"/>
                  </a:lnTo>
                  <a:lnTo>
                    <a:pt x="45192" y="133430"/>
                  </a:lnTo>
                  <a:lnTo>
                    <a:pt x="47818" y="137797"/>
                  </a:lnTo>
                  <a:lnTo>
                    <a:pt x="66974" y="170885"/>
                  </a:lnTo>
                  <a:lnTo>
                    <a:pt x="68743" y="173843"/>
                  </a:lnTo>
                  <a:lnTo>
                    <a:pt x="72143" y="175585"/>
                  </a:lnTo>
                  <a:lnTo>
                    <a:pt x="92903" y="175585"/>
                  </a:lnTo>
                  <a:lnTo>
                    <a:pt x="95723" y="176994"/>
                  </a:lnTo>
                  <a:lnTo>
                    <a:pt x="95723" y="188300"/>
                  </a:lnTo>
                  <a:lnTo>
                    <a:pt x="100063" y="192668"/>
                  </a:lnTo>
                  <a:lnTo>
                    <a:pt x="275192" y="192668"/>
                  </a:lnTo>
                  <a:lnTo>
                    <a:pt x="276709" y="196844"/>
                  </a:lnTo>
                  <a:lnTo>
                    <a:pt x="277624" y="203973"/>
                  </a:lnTo>
                  <a:lnTo>
                    <a:pt x="277068" y="211103"/>
                  </a:lnTo>
                  <a:lnTo>
                    <a:pt x="275122" y="217905"/>
                  </a:lnTo>
                  <a:lnTo>
                    <a:pt x="270320" y="223756"/>
                  </a:lnTo>
                  <a:lnTo>
                    <a:pt x="264128" y="228137"/>
                  </a:lnTo>
                  <a:lnTo>
                    <a:pt x="257117" y="230885"/>
                  </a:lnTo>
                  <a:lnTo>
                    <a:pt x="249857" y="231837"/>
                  </a:lnTo>
                  <a:lnTo>
                    <a:pt x="233327" y="231837"/>
                  </a:lnTo>
                  <a:lnTo>
                    <a:pt x="233327" y="286707"/>
                  </a:lnTo>
                  <a:lnTo>
                    <a:pt x="228960" y="291075"/>
                  </a:lnTo>
                  <a:lnTo>
                    <a:pt x="174974" y="291075"/>
                  </a:lnTo>
                  <a:lnTo>
                    <a:pt x="174974" y="326761"/>
                  </a:lnTo>
                  <a:lnTo>
                    <a:pt x="170606" y="331129"/>
                  </a:lnTo>
                  <a:close/>
                </a:path>
                <a:path w="278129" h="331470">
                  <a:moveTo>
                    <a:pt x="163640" y="60288"/>
                  </a:moveTo>
                  <a:lnTo>
                    <a:pt x="161042" y="57662"/>
                  </a:lnTo>
                  <a:lnTo>
                    <a:pt x="154076" y="54179"/>
                  </a:lnTo>
                  <a:lnTo>
                    <a:pt x="154076" y="42873"/>
                  </a:lnTo>
                  <a:lnTo>
                    <a:pt x="149708" y="38505"/>
                  </a:lnTo>
                  <a:lnTo>
                    <a:pt x="216184" y="38505"/>
                  </a:lnTo>
                  <a:lnTo>
                    <a:pt x="229034" y="55588"/>
                  </a:lnTo>
                  <a:lnTo>
                    <a:pt x="172707" y="55588"/>
                  </a:lnTo>
                  <a:lnTo>
                    <a:pt x="171131" y="55975"/>
                  </a:lnTo>
                  <a:lnTo>
                    <a:pt x="169749" y="56805"/>
                  </a:lnTo>
                  <a:lnTo>
                    <a:pt x="163640" y="60288"/>
                  </a:lnTo>
                  <a:close/>
                </a:path>
                <a:path w="278129" h="331470">
                  <a:moveTo>
                    <a:pt x="86131" y="60288"/>
                  </a:moveTo>
                  <a:lnTo>
                    <a:pt x="80049" y="56805"/>
                  </a:lnTo>
                  <a:lnTo>
                    <a:pt x="78639" y="55671"/>
                  </a:lnTo>
                  <a:lnTo>
                    <a:pt x="77036" y="55202"/>
                  </a:lnTo>
                  <a:lnTo>
                    <a:pt x="93677" y="55202"/>
                  </a:lnTo>
                  <a:lnTo>
                    <a:pt x="88756" y="57662"/>
                  </a:lnTo>
                  <a:lnTo>
                    <a:pt x="86131" y="60288"/>
                  </a:lnTo>
                  <a:close/>
                </a:path>
                <a:path w="278129" h="331470">
                  <a:moveTo>
                    <a:pt x="266662" y="175971"/>
                  </a:moveTo>
                  <a:lnTo>
                    <a:pt x="177296" y="175971"/>
                  </a:lnTo>
                  <a:lnTo>
                    <a:pt x="180447" y="173843"/>
                  </a:lnTo>
                  <a:lnTo>
                    <a:pt x="182796" y="170885"/>
                  </a:lnTo>
                  <a:lnTo>
                    <a:pt x="201953" y="137797"/>
                  </a:lnTo>
                  <a:lnTo>
                    <a:pt x="206321" y="129090"/>
                  </a:lnTo>
                  <a:lnTo>
                    <a:pt x="200211" y="125607"/>
                  </a:lnTo>
                  <a:lnTo>
                    <a:pt x="192388" y="121239"/>
                  </a:lnTo>
                  <a:lnTo>
                    <a:pt x="192388" y="109934"/>
                  </a:lnTo>
                  <a:lnTo>
                    <a:pt x="200211" y="105566"/>
                  </a:lnTo>
                  <a:lnTo>
                    <a:pt x="206321" y="102968"/>
                  </a:lnTo>
                  <a:lnTo>
                    <a:pt x="201953" y="94260"/>
                  </a:lnTo>
                  <a:lnTo>
                    <a:pt x="182796" y="60288"/>
                  </a:lnTo>
                  <a:lnTo>
                    <a:pt x="181028" y="57330"/>
                  </a:lnTo>
                  <a:lnTo>
                    <a:pt x="177655" y="55588"/>
                  </a:lnTo>
                  <a:lnTo>
                    <a:pt x="229034" y="55588"/>
                  </a:lnTo>
                  <a:lnTo>
                    <a:pt x="236596" y="65640"/>
                  </a:lnTo>
                  <a:lnTo>
                    <a:pt x="249000" y="99485"/>
                  </a:lnTo>
                  <a:lnTo>
                    <a:pt x="250973" y="110715"/>
                  </a:lnTo>
                  <a:lnTo>
                    <a:pt x="251662" y="121239"/>
                  </a:lnTo>
                  <a:lnTo>
                    <a:pt x="251568" y="126464"/>
                  </a:lnTo>
                  <a:lnTo>
                    <a:pt x="251321" y="133518"/>
                  </a:lnTo>
                  <a:lnTo>
                    <a:pt x="249857" y="144763"/>
                  </a:lnTo>
                  <a:lnTo>
                    <a:pt x="266662" y="175971"/>
                  </a:lnTo>
                  <a:close/>
                </a:path>
                <a:path w="278129" h="331470">
                  <a:moveTo>
                    <a:pt x="92903" y="175585"/>
                  </a:moveTo>
                  <a:lnTo>
                    <a:pt x="77063" y="175585"/>
                  </a:lnTo>
                  <a:lnTo>
                    <a:pt x="78639" y="175198"/>
                  </a:lnTo>
                  <a:lnTo>
                    <a:pt x="80049" y="174368"/>
                  </a:lnTo>
                  <a:lnTo>
                    <a:pt x="86131" y="170885"/>
                  </a:lnTo>
                  <a:lnTo>
                    <a:pt x="88756" y="173511"/>
                  </a:lnTo>
                  <a:lnTo>
                    <a:pt x="92903" y="175585"/>
                  </a:lnTo>
                  <a:close/>
                </a:path>
                <a:path w="278129" h="331470">
                  <a:moveTo>
                    <a:pt x="275192" y="192668"/>
                  </a:moveTo>
                  <a:lnTo>
                    <a:pt x="149708" y="192668"/>
                  </a:lnTo>
                  <a:lnTo>
                    <a:pt x="154076" y="188300"/>
                  </a:lnTo>
                  <a:lnTo>
                    <a:pt x="154076" y="176994"/>
                  </a:lnTo>
                  <a:lnTo>
                    <a:pt x="161042" y="173511"/>
                  </a:lnTo>
                  <a:lnTo>
                    <a:pt x="163640" y="170885"/>
                  </a:lnTo>
                  <a:lnTo>
                    <a:pt x="169749" y="174368"/>
                  </a:lnTo>
                  <a:lnTo>
                    <a:pt x="171159" y="175502"/>
                  </a:lnTo>
                  <a:lnTo>
                    <a:pt x="172652" y="175971"/>
                  </a:lnTo>
                  <a:lnTo>
                    <a:pt x="266662" y="175971"/>
                  </a:lnTo>
                  <a:lnTo>
                    <a:pt x="274238" y="190042"/>
                  </a:lnTo>
                  <a:lnTo>
                    <a:pt x="275192" y="192668"/>
                  </a:lnTo>
                  <a:close/>
                </a:path>
              </a:pathLst>
            </a:custGeom>
            <a:solidFill>
              <a:srgbClr val="AAFFEE"/>
            </a:solidFill>
          </p:spPr>
          <p:txBody>
            <a:bodyPr wrap="square" lIns="0" tIns="0" rIns="0" bIns="0" rtlCol="0"/>
            <a:lstStyle/>
            <a:p>
              <a:endParaRPr/>
            </a:p>
          </p:txBody>
        </p:sp>
        <p:pic>
          <p:nvPicPr>
            <p:cNvPr id="41" name="object 30">
              <a:extLst>
                <a:ext uri="{FF2B5EF4-FFF2-40B4-BE49-F238E27FC236}">
                  <a16:creationId xmlns:a16="http://schemas.microsoft.com/office/drawing/2014/main" id="{0A4AED15-7616-462A-9F97-E4AC60A11F5D}"/>
                </a:ext>
              </a:extLst>
            </p:cNvPr>
            <p:cNvPicPr/>
            <p:nvPr/>
          </p:nvPicPr>
          <p:blipFill>
            <a:blip r:embed="rId8" cstate="print"/>
            <a:stretch>
              <a:fillRect/>
            </a:stretch>
          </p:blipFill>
          <p:spPr>
            <a:xfrm>
              <a:off x="7800519" y="3100611"/>
              <a:ext cx="110597" cy="114080"/>
            </a:xfrm>
            <a:prstGeom prst="rect">
              <a:avLst/>
            </a:prstGeom>
          </p:spPr>
        </p:pic>
      </p:grpSp>
      <p:sp>
        <p:nvSpPr>
          <p:cNvPr id="42" name="TextBox 41">
            <a:extLst>
              <a:ext uri="{FF2B5EF4-FFF2-40B4-BE49-F238E27FC236}">
                <a16:creationId xmlns:a16="http://schemas.microsoft.com/office/drawing/2014/main" id="{11E5FC00-102C-41BD-8029-04E34ECF75AA}"/>
              </a:ext>
            </a:extLst>
          </p:cNvPr>
          <p:cNvSpPr txBox="1"/>
          <p:nvPr/>
        </p:nvSpPr>
        <p:spPr>
          <a:xfrm>
            <a:off x="304494" y="2780276"/>
            <a:ext cx="1467451" cy="369449"/>
          </a:xfrm>
          <a:prstGeom prst="rect">
            <a:avLst/>
          </a:prstGeom>
          <a:noFill/>
        </p:spPr>
        <p:txBody>
          <a:bodyPr wrap="square" rtlCol="0">
            <a:spAutoFit/>
          </a:bodyPr>
          <a:lstStyle/>
          <a:p>
            <a:pPr algn="ctr"/>
            <a:r>
              <a:rPr lang="en-GB" dirty="0"/>
              <a:t>MELANOMA</a:t>
            </a:r>
            <a:endParaRPr lang="en-IN" dirty="0"/>
          </a:p>
        </p:txBody>
      </p:sp>
      <p:sp>
        <p:nvSpPr>
          <p:cNvPr id="44" name="TextBox 43">
            <a:extLst>
              <a:ext uri="{FF2B5EF4-FFF2-40B4-BE49-F238E27FC236}">
                <a16:creationId xmlns:a16="http://schemas.microsoft.com/office/drawing/2014/main" id="{5F2AF907-1A62-4D70-B5E7-E87DAAA1F787}"/>
              </a:ext>
            </a:extLst>
          </p:cNvPr>
          <p:cNvSpPr txBox="1"/>
          <p:nvPr/>
        </p:nvSpPr>
        <p:spPr>
          <a:xfrm>
            <a:off x="2774911" y="2780276"/>
            <a:ext cx="1467451" cy="369449"/>
          </a:xfrm>
          <a:prstGeom prst="rect">
            <a:avLst/>
          </a:prstGeom>
          <a:noFill/>
        </p:spPr>
        <p:txBody>
          <a:bodyPr wrap="square" rtlCol="0">
            <a:spAutoFit/>
          </a:bodyPr>
          <a:lstStyle/>
          <a:p>
            <a:pPr algn="ctr"/>
            <a:r>
              <a:rPr lang="en-GB" dirty="0"/>
              <a:t>CURE</a:t>
            </a:r>
            <a:endParaRPr lang="en-IN" dirty="0"/>
          </a:p>
        </p:txBody>
      </p:sp>
      <p:sp>
        <p:nvSpPr>
          <p:cNvPr id="45" name="TextBox 44">
            <a:extLst>
              <a:ext uri="{FF2B5EF4-FFF2-40B4-BE49-F238E27FC236}">
                <a16:creationId xmlns:a16="http://schemas.microsoft.com/office/drawing/2014/main" id="{9EE45920-0839-4C2D-981C-D1067C07D481}"/>
              </a:ext>
            </a:extLst>
          </p:cNvPr>
          <p:cNvSpPr txBox="1"/>
          <p:nvPr/>
        </p:nvSpPr>
        <p:spPr>
          <a:xfrm>
            <a:off x="4876289" y="2780275"/>
            <a:ext cx="2439422" cy="369449"/>
          </a:xfrm>
          <a:prstGeom prst="rect">
            <a:avLst/>
          </a:prstGeom>
          <a:noFill/>
        </p:spPr>
        <p:txBody>
          <a:bodyPr wrap="square" rtlCol="0">
            <a:spAutoFit/>
          </a:bodyPr>
          <a:lstStyle/>
          <a:p>
            <a:pPr algn="ctr"/>
            <a:r>
              <a:rPr lang="en-GB" dirty="0"/>
              <a:t>EARLY DETECTION</a:t>
            </a:r>
            <a:endParaRPr lang="en-IN" dirty="0"/>
          </a:p>
        </p:txBody>
      </p:sp>
      <p:sp>
        <p:nvSpPr>
          <p:cNvPr id="46" name="TextBox 45">
            <a:extLst>
              <a:ext uri="{FF2B5EF4-FFF2-40B4-BE49-F238E27FC236}">
                <a16:creationId xmlns:a16="http://schemas.microsoft.com/office/drawing/2014/main" id="{B0573FB8-9F3A-4C1F-92AC-D798A9FA9600}"/>
              </a:ext>
            </a:extLst>
          </p:cNvPr>
          <p:cNvSpPr txBox="1"/>
          <p:nvPr/>
        </p:nvSpPr>
        <p:spPr>
          <a:xfrm>
            <a:off x="4873124" y="5088544"/>
            <a:ext cx="2439422" cy="369449"/>
          </a:xfrm>
          <a:prstGeom prst="rect">
            <a:avLst/>
          </a:prstGeom>
          <a:noFill/>
        </p:spPr>
        <p:txBody>
          <a:bodyPr wrap="square" rtlCol="0">
            <a:spAutoFit/>
          </a:bodyPr>
          <a:lstStyle/>
          <a:p>
            <a:pPr algn="ctr"/>
            <a:r>
              <a:rPr lang="en-GB" dirty="0"/>
              <a:t>DERMOSCOPY</a:t>
            </a:r>
            <a:endParaRPr lang="en-IN" dirty="0"/>
          </a:p>
        </p:txBody>
      </p:sp>
      <p:sp>
        <p:nvSpPr>
          <p:cNvPr id="47" name="TextBox 46">
            <a:extLst>
              <a:ext uri="{FF2B5EF4-FFF2-40B4-BE49-F238E27FC236}">
                <a16:creationId xmlns:a16="http://schemas.microsoft.com/office/drawing/2014/main" id="{6C34C912-1AD2-4F3A-B99F-DD435FC66D02}"/>
              </a:ext>
            </a:extLst>
          </p:cNvPr>
          <p:cNvSpPr txBox="1"/>
          <p:nvPr/>
        </p:nvSpPr>
        <p:spPr>
          <a:xfrm>
            <a:off x="7323375" y="5088543"/>
            <a:ext cx="2439422" cy="369449"/>
          </a:xfrm>
          <a:prstGeom prst="rect">
            <a:avLst/>
          </a:prstGeom>
          <a:noFill/>
        </p:spPr>
        <p:txBody>
          <a:bodyPr wrap="square" rtlCol="0">
            <a:spAutoFit/>
          </a:bodyPr>
          <a:lstStyle/>
          <a:p>
            <a:pPr algn="ctr"/>
            <a:r>
              <a:rPr lang="en-GB" dirty="0"/>
              <a:t>BIOPSY</a:t>
            </a:r>
            <a:endParaRPr lang="en-IN" dirty="0"/>
          </a:p>
        </p:txBody>
      </p:sp>
      <p:sp>
        <p:nvSpPr>
          <p:cNvPr id="48" name="TextBox 47">
            <a:extLst>
              <a:ext uri="{FF2B5EF4-FFF2-40B4-BE49-F238E27FC236}">
                <a16:creationId xmlns:a16="http://schemas.microsoft.com/office/drawing/2014/main" id="{7D961980-ADF2-418A-BBF1-9C5291A62C99}"/>
              </a:ext>
            </a:extLst>
          </p:cNvPr>
          <p:cNvSpPr txBox="1"/>
          <p:nvPr/>
        </p:nvSpPr>
        <p:spPr>
          <a:xfrm>
            <a:off x="9507135" y="5087664"/>
            <a:ext cx="2439422" cy="369449"/>
          </a:xfrm>
          <a:prstGeom prst="rect">
            <a:avLst/>
          </a:prstGeom>
          <a:noFill/>
        </p:spPr>
        <p:txBody>
          <a:bodyPr wrap="square" rtlCol="0">
            <a:spAutoFit/>
          </a:bodyPr>
          <a:lstStyle/>
          <a:p>
            <a:pPr algn="ctr"/>
            <a:r>
              <a:rPr lang="en-GB" dirty="0"/>
              <a:t>TECHNOLOGY</a:t>
            </a:r>
            <a:endParaRPr lang="en-IN" dirty="0"/>
          </a:p>
        </p:txBody>
      </p:sp>
      <p:sp>
        <p:nvSpPr>
          <p:cNvPr id="49" name="TextBox 48">
            <a:extLst>
              <a:ext uri="{FF2B5EF4-FFF2-40B4-BE49-F238E27FC236}">
                <a16:creationId xmlns:a16="http://schemas.microsoft.com/office/drawing/2014/main" id="{6B1E1E3B-F5DC-4FF8-A228-3CE8C0497A9D}"/>
              </a:ext>
            </a:extLst>
          </p:cNvPr>
          <p:cNvSpPr txBox="1"/>
          <p:nvPr/>
        </p:nvSpPr>
        <p:spPr>
          <a:xfrm>
            <a:off x="221404" y="3221618"/>
            <a:ext cx="1634549" cy="830997"/>
          </a:xfrm>
          <a:prstGeom prst="rect">
            <a:avLst/>
          </a:prstGeom>
          <a:noFill/>
        </p:spPr>
        <p:txBody>
          <a:bodyPr wrap="square" rtlCol="0">
            <a:spAutoFit/>
          </a:bodyPr>
          <a:lstStyle/>
          <a:p>
            <a:pPr algn="ctr"/>
            <a:r>
              <a:rPr lang="en-GB" sz="1200" dirty="0"/>
              <a:t>Skin Cancer,</a:t>
            </a:r>
          </a:p>
          <a:p>
            <a:pPr algn="ctr"/>
            <a:r>
              <a:rPr lang="en-GB" sz="1200" dirty="0"/>
              <a:t>Originated from melanocyte cells, Increasing occurrence</a:t>
            </a:r>
            <a:endParaRPr lang="en-IN" sz="1200" dirty="0"/>
          </a:p>
        </p:txBody>
      </p:sp>
      <p:sp>
        <p:nvSpPr>
          <p:cNvPr id="50" name="TextBox 49">
            <a:extLst>
              <a:ext uri="{FF2B5EF4-FFF2-40B4-BE49-F238E27FC236}">
                <a16:creationId xmlns:a16="http://schemas.microsoft.com/office/drawing/2014/main" id="{83F10B18-325D-4790-8630-080CE6F70411}"/>
              </a:ext>
            </a:extLst>
          </p:cNvPr>
          <p:cNvSpPr txBox="1"/>
          <p:nvPr/>
        </p:nvSpPr>
        <p:spPr>
          <a:xfrm>
            <a:off x="2861923" y="3239621"/>
            <a:ext cx="1553729" cy="461665"/>
          </a:xfrm>
          <a:prstGeom prst="rect">
            <a:avLst/>
          </a:prstGeom>
          <a:noFill/>
        </p:spPr>
        <p:txBody>
          <a:bodyPr wrap="square" rtlCol="0">
            <a:spAutoFit/>
          </a:bodyPr>
          <a:lstStyle/>
          <a:p>
            <a:pPr algn="ctr"/>
            <a:r>
              <a:rPr lang="en-GB" sz="1200" dirty="0" err="1"/>
              <a:t>Tumor</a:t>
            </a:r>
            <a:r>
              <a:rPr lang="en-GB" sz="1200" dirty="0"/>
              <a:t> stage V : 9-15%</a:t>
            </a:r>
          </a:p>
          <a:p>
            <a:pPr algn="ctr"/>
            <a:r>
              <a:rPr lang="en-GB" sz="1200" dirty="0"/>
              <a:t>Aggressive, metastasis </a:t>
            </a:r>
            <a:endParaRPr lang="en-IN" sz="1200" dirty="0"/>
          </a:p>
        </p:txBody>
      </p:sp>
      <p:sp>
        <p:nvSpPr>
          <p:cNvPr id="51" name="TextBox 50">
            <a:extLst>
              <a:ext uri="{FF2B5EF4-FFF2-40B4-BE49-F238E27FC236}">
                <a16:creationId xmlns:a16="http://schemas.microsoft.com/office/drawing/2014/main" id="{E2619C66-18F1-416A-8782-7E7E20A576BF}"/>
              </a:ext>
            </a:extLst>
          </p:cNvPr>
          <p:cNvSpPr txBox="1"/>
          <p:nvPr/>
        </p:nvSpPr>
        <p:spPr>
          <a:xfrm>
            <a:off x="5028059" y="3234628"/>
            <a:ext cx="2129550" cy="276999"/>
          </a:xfrm>
          <a:prstGeom prst="rect">
            <a:avLst/>
          </a:prstGeom>
          <a:noFill/>
        </p:spPr>
        <p:txBody>
          <a:bodyPr wrap="square" rtlCol="0">
            <a:spAutoFit/>
          </a:bodyPr>
          <a:lstStyle/>
          <a:p>
            <a:pPr algn="ctr"/>
            <a:r>
              <a:rPr lang="en-GB" sz="1200" dirty="0"/>
              <a:t>Treatment in early stage : 90%</a:t>
            </a:r>
            <a:endParaRPr lang="en-IN" sz="1200" dirty="0"/>
          </a:p>
        </p:txBody>
      </p:sp>
      <p:sp>
        <p:nvSpPr>
          <p:cNvPr id="54" name="TextBox 53">
            <a:extLst>
              <a:ext uri="{FF2B5EF4-FFF2-40B4-BE49-F238E27FC236}">
                <a16:creationId xmlns:a16="http://schemas.microsoft.com/office/drawing/2014/main" id="{00DAD0EC-18DB-4BCE-9268-79FE040FB5CB}"/>
              </a:ext>
            </a:extLst>
          </p:cNvPr>
          <p:cNvSpPr txBox="1"/>
          <p:nvPr/>
        </p:nvSpPr>
        <p:spPr>
          <a:xfrm>
            <a:off x="5132501" y="5530294"/>
            <a:ext cx="2152653" cy="276999"/>
          </a:xfrm>
          <a:prstGeom prst="rect">
            <a:avLst/>
          </a:prstGeom>
          <a:noFill/>
        </p:spPr>
        <p:txBody>
          <a:bodyPr wrap="square" rtlCol="0">
            <a:spAutoFit/>
          </a:bodyPr>
          <a:lstStyle/>
          <a:p>
            <a:pPr algn="ctr"/>
            <a:r>
              <a:rPr lang="en-GB" sz="1200" dirty="0" err="1"/>
              <a:t>Noninvasive</a:t>
            </a:r>
            <a:r>
              <a:rPr lang="en-GB" sz="1200" dirty="0"/>
              <a:t>, in </a:t>
            </a:r>
            <a:r>
              <a:rPr lang="en-GB" sz="1200" dirty="0" err="1"/>
              <a:t>vovo</a:t>
            </a:r>
            <a:r>
              <a:rPr lang="en-GB" sz="1200" dirty="0"/>
              <a:t> technique</a:t>
            </a:r>
            <a:endParaRPr lang="en-IN" sz="1200" dirty="0"/>
          </a:p>
        </p:txBody>
      </p:sp>
      <p:sp>
        <p:nvSpPr>
          <p:cNvPr id="55" name="TextBox 54">
            <a:extLst>
              <a:ext uri="{FF2B5EF4-FFF2-40B4-BE49-F238E27FC236}">
                <a16:creationId xmlns:a16="http://schemas.microsoft.com/office/drawing/2014/main" id="{3DA75DC5-8F69-4A8E-9FB6-400975315CDE}"/>
              </a:ext>
            </a:extLst>
          </p:cNvPr>
          <p:cNvSpPr txBox="1"/>
          <p:nvPr/>
        </p:nvSpPr>
        <p:spPr>
          <a:xfrm>
            <a:off x="7733878" y="5484127"/>
            <a:ext cx="1866424" cy="646331"/>
          </a:xfrm>
          <a:prstGeom prst="rect">
            <a:avLst/>
          </a:prstGeom>
          <a:noFill/>
        </p:spPr>
        <p:txBody>
          <a:bodyPr wrap="square" rtlCol="0">
            <a:spAutoFit/>
          </a:bodyPr>
          <a:lstStyle/>
          <a:p>
            <a:pPr algn="ctr"/>
            <a:r>
              <a:rPr lang="en-GB" sz="1200" dirty="0"/>
              <a:t>Expensive and in case of benign moles an unnecessary surgery</a:t>
            </a:r>
            <a:endParaRPr lang="en-IN" sz="1200" dirty="0"/>
          </a:p>
        </p:txBody>
      </p:sp>
      <p:sp>
        <p:nvSpPr>
          <p:cNvPr id="56" name="TextBox 55">
            <a:extLst>
              <a:ext uri="{FF2B5EF4-FFF2-40B4-BE49-F238E27FC236}">
                <a16:creationId xmlns:a16="http://schemas.microsoft.com/office/drawing/2014/main" id="{10622961-D221-4E6E-9234-B83A08146DC9}"/>
              </a:ext>
            </a:extLst>
          </p:cNvPr>
          <p:cNvSpPr txBox="1"/>
          <p:nvPr/>
        </p:nvSpPr>
        <p:spPr>
          <a:xfrm>
            <a:off x="9948863" y="5457113"/>
            <a:ext cx="1745865" cy="646331"/>
          </a:xfrm>
          <a:prstGeom prst="rect">
            <a:avLst/>
          </a:prstGeom>
          <a:noFill/>
        </p:spPr>
        <p:txBody>
          <a:bodyPr wrap="square" rtlCol="0">
            <a:spAutoFit/>
          </a:bodyPr>
          <a:lstStyle/>
          <a:p>
            <a:pPr algn="ctr"/>
            <a:r>
              <a:rPr lang="en-GB" sz="1200" dirty="0"/>
              <a:t>Improve better techniques to help early detection of melanoma</a:t>
            </a:r>
            <a:endParaRPr lang="en-IN" sz="1200" dirty="0"/>
          </a:p>
        </p:txBody>
      </p:sp>
    </p:spTree>
    <p:extLst>
      <p:ext uri="{BB962C8B-B14F-4D97-AF65-F5344CB8AC3E}">
        <p14:creationId xmlns:p14="http://schemas.microsoft.com/office/powerpoint/2010/main" val="374028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MELANOMA AND AI</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grpSp>
        <p:nvGrpSpPr>
          <p:cNvPr id="9" name="object 3">
            <a:extLst>
              <a:ext uri="{FF2B5EF4-FFF2-40B4-BE49-F238E27FC236}">
                <a16:creationId xmlns:a16="http://schemas.microsoft.com/office/drawing/2014/main" id="{97A85E0C-A2EA-4F37-B9BA-E37DFBE1DD84}"/>
              </a:ext>
            </a:extLst>
          </p:cNvPr>
          <p:cNvGrpSpPr/>
          <p:nvPr/>
        </p:nvGrpSpPr>
        <p:grpSpPr>
          <a:xfrm>
            <a:off x="5819564" y="1612524"/>
            <a:ext cx="4262525" cy="3646555"/>
            <a:chOff x="3957599" y="1386700"/>
            <a:chExt cx="3752215" cy="3224530"/>
          </a:xfrm>
        </p:grpSpPr>
        <p:sp>
          <p:nvSpPr>
            <p:cNvPr id="10" name="object 4">
              <a:extLst>
                <a:ext uri="{FF2B5EF4-FFF2-40B4-BE49-F238E27FC236}">
                  <a16:creationId xmlns:a16="http://schemas.microsoft.com/office/drawing/2014/main" id="{64726857-1FFC-4714-9C76-38FD4975DC59}"/>
                </a:ext>
              </a:extLst>
            </p:cNvPr>
            <p:cNvSpPr/>
            <p:nvPr/>
          </p:nvSpPr>
          <p:spPr>
            <a:xfrm>
              <a:off x="3957599" y="3045274"/>
              <a:ext cx="1368425" cy="0"/>
            </a:xfrm>
            <a:custGeom>
              <a:avLst/>
              <a:gdLst/>
              <a:ahLst/>
              <a:cxnLst/>
              <a:rect l="l" t="t" r="r" b="b"/>
              <a:pathLst>
                <a:path w="1368425">
                  <a:moveTo>
                    <a:pt x="0" y="0"/>
                  </a:moveTo>
                  <a:lnTo>
                    <a:pt x="1367999" y="0"/>
                  </a:lnTo>
                </a:path>
              </a:pathLst>
            </a:custGeom>
            <a:ln w="9524">
              <a:solidFill>
                <a:srgbClr val="00FFCD"/>
              </a:solidFill>
            </a:ln>
          </p:spPr>
          <p:txBody>
            <a:bodyPr wrap="square" lIns="0" tIns="0" rIns="0" bIns="0" rtlCol="0"/>
            <a:lstStyle/>
            <a:p>
              <a:endParaRPr/>
            </a:p>
          </p:txBody>
        </p:sp>
        <p:pic>
          <p:nvPicPr>
            <p:cNvPr id="11" name="object 5">
              <a:extLst>
                <a:ext uri="{FF2B5EF4-FFF2-40B4-BE49-F238E27FC236}">
                  <a16:creationId xmlns:a16="http://schemas.microsoft.com/office/drawing/2014/main" id="{13BC3B5B-AA7F-4019-9CD1-D7EB937F9E82}"/>
                </a:ext>
              </a:extLst>
            </p:cNvPr>
            <p:cNvPicPr/>
            <p:nvPr/>
          </p:nvPicPr>
          <p:blipFill>
            <a:blip r:embed="rId2" cstate="print"/>
            <a:stretch>
              <a:fillRect/>
            </a:stretch>
          </p:blipFill>
          <p:spPr>
            <a:xfrm>
              <a:off x="4527100" y="1386700"/>
              <a:ext cx="3182099" cy="3224099"/>
            </a:xfrm>
            <a:prstGeom prst="rect">
              <a:avLst/>
            </a:prstGeom>
          </p:spPr>
        </p:pic>
      </p:grpSp>
      <p:sp>
        <p:nvSpPr>
          <p:cNvPr id="5" name="TextBox 4">
            <a:extLst>
              <a:ext uri="{FF2B5EF4-FFF2-40B4-BE49-F238E27FC236}">
                <a16:creationId xmlns:a16="http://schemas.microsoft.com/office/drawing/2014/main" id="{CB72B37F-F76A-4509-A460-8D334AEEC0AF}"/>
              </a:ext>
            </a:extLst>
          </p:cNvPr>
          <p:cNvSpPr txBox="1"/>
          <p:nvPr/>
        </p:nvSpPr>
        <p:spPr>
          <a:xfrm>
            <a:off x="2325498" y="2436484"/>
            <a:ext cx="3728667" cy="1077218"/>
          </a:xfrm>
          <a:prstGeom prst="rect">
            <a:avLst/>
          </a:prstGeom>
          <a:noFill/>
        </p:spPr>
        <p:txBody>
          <a:bodyPr wrap="square" rtlCol="0">
            <a:spAutoFit/>
          </a:bodyPr>
          <a:lstStyle/>
          <a:p>
            <a:pPr algn="r"/>
            <a:r>
              <a:rPr lang="en-GB" sz="3200" b="1" dirty="0"/>
              <a:t>PATTERN RECOGNITION</a:t>
            </a:r>
          </a:p>
        </p:txBody>
      </p:sp>
      <p:sp>
        <p:nvSpPr>
          <p:cNvPr id="6" name="TextBox 5">
            <a:extLst>
              <a:ext uri="{FF2B5EF4-FFF2-40B4-BE49-F238E27FC236}">
                <a16:creationId xmlns:a16="http://schemas.microsoft.com/office/drawing/2014/main" id="{A72D8234-8B48-47F3-A533-32F76B4D5CD3}"/>
              </a:ext>
            </a:extLst>
          </p:cNvPr>
          <p:cNvSpPr txBox="1"/>
          <p:nvPr/>
        </p:nvSpPr>
        <p:spPr>
          <a:xfrm>
            <a:off x="720148" y="3752356"/>
            <a:ext cx="5334017" cy="1200329"/>
          </a:xfrm>
          <a:prstGeom prst="rect">
            <a:avLst/>
          </a:prstGeom>
          <a:noFill/>
        </p:spPr>
        <p:txBody>
          <a:bodyPr wrap="square" rtlCol="0">
            <a:spAutoFit/>
          </a:bodyPr>
          <a:lstStyle/>
          <a:p>
            <a:pPr algn="r"/>
            <a:r>
              <a:rPr lang="en-GB" sz="2400" dirty="0"/>
              <a:t>Specific morphological features</a:t>
            </a:r>
          </a:p>
          <a:p>
            <a:pPr algn="r"/>
            <a:r>
              <a:rPr lang="en-GB" sz="2400" dirty="0"/>
              <a:t>Computer Vision</a:t>
            </a:r>
          </a:p>
          <a:p>
            <a:pPr algn="r"/>
            <a:r>
              <a:rPr lang="en-GB" sz="2400" dirty="0"/>
              <a:t>CNN</a:t>
            </a:r>
            <a:endParaRPr lang="en-IN" sz="2400" dirty="0"/>
          </a:p>
        </p:txBody>
      </p:sp>
    </p:spTree>
    <p:extLst>
      <p:ext uri="{BB962C8B-B14F-4D97-AF65-F5344CB8AC3E}">
        <p14:creationId xmlns:p14="http://schemas.microsoft.com/office/powerpoint/2010/main" val="249694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flipH="1" flipV="1">
            <a:off x="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430725" y="871490"/>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02 History</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7620700" y="3857724"/>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Technology &amp; Dermatology</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3513717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grpSp>
        <p:nvGrpSpPr>
          <p:cNvPr id="16" name="object 3">
            <a:extLst>
              <a:ext uri="{FF2B5EF4-FFF2-40B4-BE49-F238E27FC236}">
                <a16:creationId xmlns:a16="http://schemas.microsoft.com/office/drawing/2014/main" id="{C1914DC6-80AC-4EBC-801D-1CA1E1A4337D}"/>
              </a:ext>
            </a:extLst>
          </p:cNvPr>
          <p:cNvGrpSpPr/>
          <p:nvPr/>
        </p:nvGrpSpPr>
        <p:grpSpPr>
          <a:xfrm>
            <a:off x="1325263" y="2310094"/>
            <a:ext cx="9041096" cy="2892037"/>
            <a:chOff x="950975" y="2068464"/>
            <a:chExt cx="7042784" cy="2046605"/>
          </a:xfrm>
        </p:grpSpPr>
        <p:sp>
          <p:nvSpPr>
            <p:cNvPr id="17" name="object 4">
              <a:extLst>
                <a:ext uri="{FF2B5EF4-FFF2-40B4-BE49-F238E27FC236}">
                  <a16:creationId xmlns:a16="http://schemas.microsoft.com/office/drawing/2014/main" id="{15615873-B9AC-4782-963C-E2ABD820FB1D}"/>
                </a:ext>
              </a:extLst>
            </p:cNvPr>
            <p:cNvSpPr/>
            <p:nvPr/>
          </p:nvSpPr>
          <p:spPr>
            <a:xfrm>
              <a:off x="2727959" y="2068464"/>
              <a:ext cx="782955" cy="793115"/>
            </a:xfrm>
            <a:custGeom>
              <a:avLst/>
              <a:gdLst/>
              <a:ahLst/>
              <a:cxnLst/>
              <a:rect l="l" t="t" r="r" b="b"/>
              <a:pathLst>
                <a:path w="782954" h="793114">
                  <a:moveTo>
                    <a:pt x="652093" y="792614"/>
                  </a:moveTo>
                  <a:lnTo>
                    <a:pt x="0" y="792614"/>
                  </a:lnTo>
                  <a:lnTo>
                    <a:pt x="0" y="130421"/>
                  </a:lnTo>
                  <a:lnTo>
                    <a:pt x="130421" y="0"/>
                  </a:lnTo>
                  <a:lnTo>
                    <a:pt x="782515" y="0"/>
                  </a:lnTo>
                  <a:lnTo>
                    <a:pt x="782515" y="662192"/>
                  </a:lnTo>
                  <a:lnTo>
                    <a:pt x="652093" y="792614"/>
                  </a:lnTo>
                  <a:close/>
                </a:path>
              </a:pathLst>
            </a:custGeom>
            <a:solidFill>
              <a:srgbClr val="AAFFEE"/>
            </a:solidFill>
          </p:spPr>
          <p:txBody>
            <a:bodyPr wrap="square" lIns="0" tIns="0" rIns="0" bIns="0" rtlCol="0"/>
            <a:lstStyle/>
            <a:p>
              <a:endParaRPr/>
            </a:p>
          </p:txBody>
        </p:sp>
        <p:sp>
          <p:nvSpPr>
            <p:cNvPr id="22" name="object 5">
              <a:extLst>
                <a:ext uri="{FF2B5EF4-FFF2-40B4-BE49-F238E27FC236}">
                  <a16:creationId xmlns:a16="http://schemas.microsoft.com/office/drawing/2014/main" id="{49FA7BE4-984F-442D-B1DF-4475CC88386E}"/>
                </a:ext>
              </a:extLst>
            </p:cNvPr>
            <p:cNvSpPr/>
            <p:nvPr/>
          </p:nvSpPr>
          <p:spPr>
            <a:xfrm>
              <a:off x="3516646" y="2464775"/>
              <a:ext cx="792480" cy="915669"/>
            </a:xfrm>
            <a:custGeom>
              <a:avLst/>
              <a:gdLst/>
              <a:ahLst/>
              <a:cxnLst/>
              <a:rect l="l" t="t" r="r" b="b"/>
              <a:pathLst>
                <a:path w="792479" h="915670">
                  <a:moveTo>
                    <a:pt x="0" y="0"/>
                  </a:moveTo>
                  <a:lnTo>
                    <a:pt x="784105" y="0"/>
                  </a:lnTo>
                </a:path>
                <a:path w="792479" h="915670">
                  <a:moveTo>
                    <a:pt x="792308" y="4"/>
                  </a:moveTo>
                  <a:lnTo>
                    <a:pt x="792308" y="915283"/>
                  </a:lnTo>
                </a:path>
              </a:pathLst>
            </a:custGeom>
            <a:ln w="9524">
              <a:solidFill>
                <a:srgbClr val="00FFCD"/>
              </a:solidFill>
            </a:ln>
          </p:spPr>
          <p:txBody>
            <a:bodyPr wrap="square" lIns="0" tIns="0" rIns="0" bIns="0" rtlCol="0"/>
            <a:lstStyle/>
            <a:p>
              <a:endParaRPr/>
            </a:p>
          </p:txBody>
        </p:sp>
        <p:sp>
          <p:nvSpPr>
            <p:cNvPr id="23" name="object 6">
              <a:extLst>
                <a:ext uri="{FF2B5EF4-FFF2-40B4-BE49-F238E27FC236}">
                  <a16:creationId xmlns:a16="http://schemas.microsoft.com/office/drawing/2014/main" id="{7FFDC079-2277-4E01-8BC9-E732B13072A5}"/>
                </a:ext>
              </a:extLst>
            </p:cNvPr>
            <p:cNvSpPr/>
            <p:nvPr/>
          </p:nvSpPr>
          <p:spPr>
            <a:xfrm>
              <a:off x="3985682" y="3250069"/>
              <a:ext cx="782955" cy="793115"/>
            </a:xfrm>
            <a:custGeom>
              <a:avLst/>
              <a:gdLst/>
              <a:ahLst/>
              <a:cxnLst/>
              <a:rect l="l" t="t" r="r" b="b"/>
              <a:pathLst>
                <a:path w="782954" h="793114">
                  <a:moveTo>
                    <a:pt x="782515" y="792614"/>
                  </a:moveTo>
                  <a:lnTo>
                    <a:pt x="130421" y="792614"/>
                  </a:lnTo>
                  <a:lnTo>
                    <a:pt x="0" y="662192"/>
                  </a:lnTo>
                  <a:lnTo>
                    <a:pt x="0" y="0"/>
                  </a:lnTo>
                  <a:lnTo>
                    <a:pt x="652093" y="0"/>
                  </a:lnTo>
                  <a:lnTo>
                    <a:pt x="782515" y="130421"/>
                  </a:lnTo>
                  <a:lnTo>
                    <a:pt x="782515" y="792614"/>
                  </a:lnTo>
                  <a:close/>
                </a:path>
              </a:pathLst>
            </a:custGeom>
            <a:solidFill>
              <a:srgbClr val="AAFFEE"/>
            </a:solidFill>
          </p:spPr>
          <p:txBody>
            <a:bodyPr wrap="square" lIns="0" tIns="0" rIns="0" bIns="0" rtlCol="0"/>
            <a:lstStyle/>
            <a:p>
              <a:endParaRPr/>
            </a:p>
          </p:txBody>
        </p:sp>
        <p:sp>
          <p:nvSpPr>
            <p:cNvPr id="24" name="object 7">
              <a:extLst>
                <a:ext uri="{FF2B5EF4-FFF2-40B4-BE49-F238E27FC236}">
                  <a16:creationId xmlns:a16="http://schemas.microsoft.com/office/drawing/2014/main" id="{162B830F-6C77-4C0F-B58B-789126390632}"/>
                </a:ext>
              </a:extLst>
            </p:cNvPr>
            <p:cNvSpPr/>
            <p:nvPr/>
          </p:nvSpPr>
          <p:spPr>
            <a:xfrm>
              <a:off x="4767122" y="2751783"/>
              <a:ext cx="1391920" cy="915669"/>
            </a:xfrm>
            <a:custGeom>
              <a:avLst/>
              <a:gdLst/>
              <a:ahLst/>
              <a:cxnLst/>
              <a:rect l="l" t="t" r="r" b="b"/>
              <a:pathLst>
                <a:path w="1391920" h="915670">
                  <a:moveTo>
                    <a:pt x="0" y="912341"/>
                  </a:moveTo>
                  <a:lnTo>
                    <a:pt x="1389872" y="912341"/>
                  </a:lnTo>
                </a:path>
                <a:path w="1391920" h="915670">
                  <a:moveTo>
                    <a:pt x="1391723" y="915277"/>
                  </a:moveTo>
                  <a:lnTo>
                    <a:pt x="1391723" y="0"/>
                  </a:lnTo>
                </a:path>
              </a:pathLst>
            </a:custGeom>
            <a:ln w="9524">
              <a:solidFill>
                <a:srgbClr val="00FFCD"/>
              </a:solidFill>
            </a:ln>
          </p:spPr>
          <p:txBody>
            <a:bodyPr wrap="square" lIns="0" tIns="0" rIns="0" bIns="0" rtlCol="0"/>
            <a:lstStyle/>
            <a:p>
              <a:endParaRPr/>
            </a:p>
          </p:txBody>
        </p:sp>
        <p:sp>
          <p:nvSpPr>
            <p:cNvPr id="25" name="object 8">
              <a:extLst>
                <a:ext uri="{FF2B5EF4-FFF2-40B4-BE49-F238E27FC236}">
                  <a16:creationId xmlns:a16="http://schemas.microsoft.com/office/drawing/2014/main" id="{877730BB-03CB-408A-8943-74D17A28F8A4}"/>
                </a:ext>
              </a:extLst>
            </p:cNvPr>
            <p:cNvSpPr/>
            <p:nvPr/>
          </p:nvSpPr>
          <p:spPr>
            <a:xfrm>
              <a:off x="5728087" y="2072559"/>
              <a:ext cx="782955" cy="793115"/>
            </a:xfrm>
            <a:custGeom>
              <a:avLst/>
              <a:gdLst/>
              <a:ahLst/>
              <a:cxnLst/>
              <a:rect l="l" t="t" r="r" b="b"/>
              <a:pathLst>
                <a:path w="782954" h="793114">
                  <a:moveTo>
                    <a:pt x="652093" y="792614"/>
                  </a:moveTo>
                  <a:lnTo>
                    <a:pt x="0" y="792614"/>
                  </a:lnTo>
                  <a:lnTo>
                    <a:pt x="0" y="130421"/>
                  </a:lnTo>
                  <a:lnTo>
                    <a:pt x="130421" y="0"/>
                  </a:lnTo>
                  <a:lnTo>
                    <a:pt x="782514" y="0"/>
                  </a:lnTo>
                  <a:lnTo>
                    <a:pt x="782514" y="662192"/>
                  </a:lnTo>
                  <a:lnTo>
                    <a:pt x="652093" y="792614"/>
                  </a:lnTo>
                  <a:close/>
                </a:path>
              </a:pathLst>
            </a:custGeom>
            <a:solidFill>
              <a:srgbClr val="AAFFEE"/>
            </a:solidFill>
          </p:spPr>
          <p:txBody>
            <a:bodyPr wrap="square" lIns="0" tIns="0" rIns="0" bIns="0" rtlCol="0"/>
            <a:lstStyle/>
            <a:p>
              <a:endParaRPr/>
            </a:p>
          </p:txBody>
        </p:sp>
        <p:sp>
          <p:nvSpPr>
            <p:cNvPr id="26" name="object 9">
              <a:extLst>
                <a:ext uri="{FF2B5EF4-FFF2-40B4-BE49-F238E27FC236}">
                  <a16:creationId xmlns:a16="http://schemas.microsoft.com/office/drawing/2014/main" id="{FE718685-F01B-4E3D-844D-E092E12D76B0}"/>
                </a:ext>
              </a:extLst>
            </p:cNvPr>
            <p:cNvSpPr/>
            <p:nvPr/>
          </p:nvSpPr>
          <p:spPr>
            <a:xfrm>
              <a:off x="6502770" y="2461708"/>
              <a:ext cx="1098550" cy="915669"/>
            </a:xfrm>
            <a:custGeom>
              <a:avLst/>
              <a:gdLst/>
              <a:ahLst/>
              <a:cxnLst/>
              <a:rect l="l" t="t" r="r" b="b"/>
              <a:pathLst>
                <a:path w="1098550" h="915670">
                  <a:moveTo>
                    <a:pt x="0" y="20666"/>
                  </a:moveTo>
                  <a:lnTo>
                    <a:pt x="1096793" y="2951"/>
                  </a:lnTo>
                </a:path>
                <a:path w="1098550" h="915670">
                  <a:moveTo>
                    <a:pt x="1098429" y="0"/>
                  </a:moveTo>
                  <a:lnTo>
                    <a:pt x="1098429" y="915277"/>
                  </a:lnTo>
                </a:path>
              </a:pathLst>
            </a:custGeom>
            <a:ln w="9524">
              <a:solidFill>
                <a:srgbClr val="00FFCD"/>
              </a:solidFill>
            </a:ln>
          </p:spPr>
          <p:txBody>
            <a:bodyPr wrap="square" lIns="0" tIns="0" rIns="0" bIns="0" rtlCol="0"/>
            <a:lstStyle/>
            <a:p>
              <a:endParaRPr/>
            </a:p>
          </p:txBody>
        </p:sp>
        <p:sp>
          <p:nvSpPr>
            <p:cNvPr id="27" name="object 10">
              <a:extLst>
                <a:ext uri="{FF2B5EF4-FFF2-40B4-BE49-F238E27FC236}">
                  <a16:creationId xmlns:a16="http://schemas.microsoft.com/office/drawing/2014/main" id="{6B7F617C-3759-440E-B3F8-B92070777436}"/>
                </a:ext>
              </a:extLst>
            </p:cNvPr>
            <p:cNvSpPr/>
            <p:nvPr/>
          </p:nvSpPr>
          <p:spPr>
            <a:xfrm>
              <a:off x="950976" y="3198317"/>
              <a:ext cx="7042784" cy="916940"/>
            </a:xfrm>
            <a:custGeom>
              <a:avLst/>
              <a:gdLst/>
              <a:ahLst/>
              <a:cxnLst/>
              <a:rect l="l" t="t" r="r" b="b"/>
              <a:pathLst>
                <a:path w="7042784" h="916939">
                  <a:moveTo>
                    <a:pt x="785609" y="254927"/>
                  </a:moveTo>
                  <a:lnTo>
                    <a:pt x="654672" y="123990"/>
                  </a:lnTo>
                  <a:lnTo>
                    <a:pt x="0" y="123990"/>
                  </a:lnTo>
                  <a:lnTo>
                    <a:pt x="0" y="785660"/>
                  </a:lnTo>
                  <a:lnTo>
                    <a:pt x="130937" y="916597"/>
                  </a:lnTo>
                  <a:lnTo>
                    <a:pt x="785609" y="916597"/>
                  </a:lnTo>
                  <a:lnTo>
                    <a:pt x="785609" y="254927"/>
                  </a:lnTo>
                  <a:close/>
                </a:path>
                <a:path w="7042784" h="916939">
                  <a:moveTo>
                    <a:pt x="7042620" y="131457"/>
                  </a:moveTo>
                  <a:lnTo>
                    <a:pt x="6911175" y="0"/>
                  </a:lnTo>
                  <a:lnTo>
                    <a:pt x="6253924" y="0"/>
                  </a:lnTo>
                  <a:lnTo>
                    <a:pt x="6253924" y="667448"/>
                  </a:lnTo>
                  <a:lnTo>
                    <a:pt x="6385382" y="798906"/>
                  </a:lnTo>
                  <a:lnTo>
                    <a:pt x="7042620" y="798906"/>
                  </a:lnTo>
                  <a:lnTo>
                    <a:pt x="7042620" y="131457"/>
                  </a:lnTo>
                  <a:close/>
                </a:path>
              </a:pathLst>
            </a:custGeom>
            <a:solidFill>
              <a:srgbClr val="AAFFEE"/>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3001655F-D021-4A16-A151-7A0AD7E0ED8F}"/>
                </a:ext>
              </a:extLst>
            </p:cNvPr>
            <p:cNvSpPr/>
            <p:nvPr/>
          </p:nvSpPr>
          <p:spPr>
            <a:xfrm>
              <a:off x="1736583" y="3757916"/>
              <a:ext cx="1367790" cy="3810"/>
            </a:xfrm>
            <a:custGeom>
              <a:avLst/>
              <a:gdLst/>
              <a:ahLst/>
              <a:cxnLst/>
              <a:rect l="l" t="t" r="r" b="b"/>
              <a:pathLst>
                <a:path w="1367789" h="3810">
                  <a:moveTo>
                    <a:pt x="0" y="0"/>
                  </a:moveTo>
                  <a:lnTo>
                    <a:pt x="1367179" y="3220"/>
                  </a:lnTo>
                </a:path>
              </a:pathLst>
            </a:custGeom>
            <a:ln w="9524">
              <a:solidFill>
                <a:srgbClr val="00FFCD"/>
              </a:solidFill>
            </a:ln>
          </p:spPr>
          <p:txBody>
            <a:bodyPr wrap="square" lIns="0" tIns="0" rIns="0" bIns="0" rtlCol="0"/>
            <a:lstStyle/>
            <a:p>
              <a:endParaRPr/>
            </a:p>
          </p:txBody>
        </p:sp>
      </p:grpSp>
      <p:sp>
        <p:nvSpPr>
          <p:cNvPr id="29" name="object 5">
            <a:extLst>
              <a:ext uri="{FF2B5EF4-FFF2-40B4-BE49-F238E27FC236}">
                <a16:creationId xmlns:a16="http://schemas.microsoft.com/office/drawing/2014/main" id="{6531F4C5-1344-4197-821D-7819E41E97A0}"/>
              </a:ext>
            </a:extLst>
          </p:cNvPr>
          <p:cNvSpPr/>
          <p:nvPr/>
        </p:nvSpPr>
        <p:spPr>
          <a:xfrm rot="5400000">
            <a:off x="3372987" y="3999259"/>
            <a:ext cx="1293924" cy="125143"/>
          </a:xfrm>
          <a:custGeom>
            <a:avLst/>
            <a:gdLst/>
            <a:ahLst/>
            <a:cxnLst/>
            <a:rect l="l" t="t" r="r" b="b"/>
            <a:pathLst>
              <a:path w="1562100">
                <a:moveTo>
                  <a:pt x="0" y="0"/>
                </a:moveTo>
                <a:lnTo>
                  <a:pt x="1561499" y="0"/>
                </a:lnTo>
              </a:path>
            </a:pathLst>
          </a:custGeom>
          <a:ln w="9524">
            <a:solidFill>
              <a:srgbClr val="00FFCD"/>
            </a:solidFill>
          </a:ln>
        </p:spPr>
        <p:txBody>
          <a:bodyPr wrap="square" lIns="0" tIns="0" rIns="0" bIns="0" rtlCol="0"/>
          <a:lstStyle/>
          <a:p>
            <a:endParaRPr/>
          </a:p>
        </p:txBody>
      </p:sp>
      <p:sp>
        <p:nvSpPr>
          <p:cNvPr id="9" name="TextBox 8">
            <a:extLst>
              <a:ext uri="{FF2B5EF4-FFF2-40B4-BE49-F238E27FC236}">
                <a16:creationId xmlns:a16="http://schemas.microsoft.com/office/drawing/2014/main" id="{0CA3F282-B4C3-4F46-805F-2B56FDEF855F}"/>
              </a:ext>
            </a:extLst>
          </p:cNvPr>
          <p:cNvSpPr txBox="1"/>
          <p:nvPr/>
        </p:nvSpPr>
        <p:spPr>
          <a:xfrm>
            <a:off x="1350763" y="4426422"/>
            <a:ext cx="914400" cy="461665"/>
          </a:xfrm>
          <a:prstGeom prst="rect">
            <a:avLst/>
          </a:prstGeom>
          <a:noFill/>
        </p:spPr>
        <p:txBody>
          <a:bodyPr wrap="square" rtlCol="0">
            <a:spAutoFit/>
          </a:bodyPr>
          <a:lstStyle/>
          <a:p>
            <a:pPr algn="ctr"/>
            <a:r>
              <a:rPr lang="en-GB" sz="2400" b="1" dirty="0">
                <a:solidFill>
                  <a:srgbClr val="002060"/>
                </a:solidFill>
              </a:rPr>
              <a:t>1994</a:t>
            </a:r>
            <a:endParaRPr lang="en-IN" sz="2400" b="1" dirty="0">
              <a:solidFill>
                <a:srgbClr val="002060"/>
              </a:solidFill>
            </a:endParaRPr>
          </a:p>
        </p:txBody>
      </p:sp>
      <p:sp>
        <p:nvSpPr>
          <p:cNvPr id="30" name="TextBox 29">
            <a:extLst>
              <a:ext uri="{FF2B5EF4-FFF2-40B4-BE49-F238E27FC236}">
                <a16:creationId xmlns:a16="http://schemas.microsoft.com/office/drawing/2014/main" id="{6F6C561F-3A42-47AD-B263-2F00D236860C}"/>
              </a:ext>
            </a:extLst>
          </p:cNvPr>
          <p:cNvSpPr txBox="1"/>
          <p:nvPr/>
        </p:nvSpPr>
        <p:spPr>
          <a:xfrm>
            <a:off x="3632464" y="2645419"/>
            <a:ext cx="914400" cy="461665"/>
          </a:xfrm>
          <a:prstGeom prst="rect">
            <a:avLst/>
          </a:prstGeom>
          <a:noFill/>
        </p:spPr>
        <p:txBody>
          <a:bodyPr wrap="square" rtlCol="0">
            <a:spAutoFit/>
          </a:bodyPr>
          <a:lstStyle/>
          <a:p>
            <a:pPr algn="ctr"/>
            <a:r>
              <a:rPr lang="en-GB" sz="2400" b="1" dirty="0">
                <a:solidFill>
                  <a:srgbClr val="002060"/>
                </a:solidFill>
              </a:rPr>
              <a:t>2007</a:t>
            </a:r>
            <a:endParaRPr lang="en-IN" sz="2400" b="1" dirty="0">
              <a:solidFill>
                <a:srgbClr val="002060"/>
              </a:solidFill>
            </a:endParaRPr>
          </a:p>
        </p:txBody>
      </p:sp>
      <p:sp>
        <p:nvSpPr>
          <p:cNvPr id="31" name="TextBox 30">
            <a:extLst>
              <a:ext uri="{FF2B5EF4-FFF2-40B4-BE49-F238E27FC236}">
                <a16:creationId xmlns:a16="http://schemas.microsoft.com/office/drawing/2014/main" id="{F51472AA-7B92-4762-B2FD-BD554A1C16C0}"/>
              </a:ext>
            </a:extLst>
          </p:cNvPr>
          <p:cNvSpPr txBox="1"/>
          <p:nvPr/>
        </p:nvSpPr>
        <p:spPr>
          <a:xfrm>
            <a:off x="5256062" y="4309346"/>
            <a:ext cx="914400" cy="461665"/>
          </a:xfrm>
          <a:prstGeom prst="rect">
            <a:avLst/>
          </a:prstGeom>
          <a:noFill/>
        </p:spPr>
        <p:txBody>
          <a:bodyPr wrap="square" rtlCol="0">
            <a:spAutoFit/>
          </a:bodyPr>
          <a:lstStyle/>
          <a:p>
            <a:pPr algn="ctr"/>
            <a:r>
              <a:rPr lang="en-GB" sz="2400" b="1" dirty="0">
                <a:solidFill>
                  <a:srgbClr val="002060"/>
                </a:solidFill>
              </a:rPr>
              <a:t>2010</a:t>
            </a:r>
            <a:endParaRPr lang="en-IN" sz="2400" b="1" dirty="0">
              <a:solidFill>
                <a:srgbClr val="002060"/>
              </a:solidFill>
            </a:endParaRPr>
          </a:p>
        </p:txBody>
      </p:sp>
      <p:sp>
        <p:nvSpPr>
          <p:cNvPr id="32" name="TextBox 31">
            <a:extLst>
              <a:ext uri="{FF2B5EF4-FFF2-40B4-BE49-F238E27FC236}">
                <a16:creationId xmlns:a16="http://schemas.microsoft.com/office/drawing/2014/main" id="{3235FDF0-89E5-4EB8-B63E-CDD2FDEBC8B2}"/>
              </a:ext>
            </a:extLst>
          </p:cNvPr>
          <p:cNvSpPr txBox="1"/>
          <p:nvPr/>
        </p:nvSpPr>
        <p:spPr>
          <a:xfrm>
            <a:off x="7491327" y="2634950"/>
            <a:ext cx="914400" cy="461665"/>
          </a:xfrm>
          <a:prstGeom prst="rect">
            <a:avLst/>
          </a:prstGeom>
          <a:noFill/>
        </p:spPr>
        <p:txBody>
          <a:bodyPr wrap="square" rtlCol="0">
            <a:spAutoFit/>
          </a:bodyPr>
          <a:lstStyle/>
          <a:p>
            <a:pPr algn="ctr"/>
            <a:r>
              <a:rPr lang="en-GB" sz="2400" b="1" dirty="0">
                <a:solidFill>
                  <a:srgbClr val="002060"/>
                </a:solidFill>
              </a:rPr>
              <a:t>2016</a:t>
            </a:r>
            <a:endParaRPr lang="en-IN" sz="2400" b="1" dirty="0">
              <a:solidFill>
                <a:srgbClr val="002060"/>
              </a:solidFill>
            </a:endParaRPr>
          </a:p>
        </p:txBody>
      </p:sp>
      <p:sp>
        <p:nvSpPr>
          <p:cNvPr id="33" name="TextBox 32">
            <a:extLst>
              <a:ext uri="{FF2B5EF4-FFF2-40B4-BE49-F238E27FC236}">
                <a16:creationId xmlns:a16="http://schemas.microsoft.com/office/drawing/2014/main" id="{851CA2AE-BCB9-4433-B78E-8711639968BB}"/>
              </a:ext>
            </a:extLst>
          </p:cNvPr>
          <p:cNvSpPr txBox="1"/>
          <p:nvPr/>
        </p:nvSpPr>
        <p:spPr>
          <a:xfrm>
            <a:off x="9405369" y="4235777"/>
            <a:ext cx="914400" cy="461665"/>
          </a:xfrm>
          <a:prstGeom prst="rect">
            <a:avLst/>
          </a:prstGeom>
          <a:noFill/>
        </p:spPr>
        <p:txBody>
          <a:bodyPr wrap="square" rtlCol="0">
            <a:spAutoFit/>
          </a:bodyPr>
          <a:lstStyle/>
          <a:p>
            <a:pPr algn="ctr"/>
            <a:r>
              <a:rPr lang="en-GB" sz="2400" b="1" dirty="0">
                <a:solidFill>
                  <a:srgbClr val="002060"/>
                </a:solidFill>
              </a:rPr>
              <a:t>2019</a:t>
            </a:r>
            <a:endParaRPr lang="en-IN" sz="2400" b="1" dirty="0">
              <a:solidFill>
                <a:srgbClr val="002060"/>
              </a:solidFill>
            </a:endParaRPr>
          </a:p>
        </p:txBody>
      </p:sp>
      <p:sp>
        <p:nvSpPr>
          <p:cNvPr id="35" name="Title 1">
            <a:extLst>
              <a:ext uri="{FF2B5EF4-FFF2-40B4-BE49-F238E27FC236}">
                <a16:creationId xmlns:a16="http://schemas.microsoft.com/office/drawing/2014/main" id="{6E93C39B-6CBC-4F52-8108-94E67539DBFB}"/>
              </a:ext>
            </a:extLst>
          </p:cNvPr>
          <p:cNvSpPr>
            <a:spLocks noGrp="1"/>
          </p:cNvSpPr>
          <p:nvPr>
            <p:ph type="title"/>
          </p:nvPr>
        </p:nvSpPr>
        <p:spPr>
          <a:xfrm>
            <a:off x="437409" y="213000"/>
            <a:ext cx="10862301" cy="778485"/>
          </a:xfrm>
        </p:spPr>
        <p:txBody>
          <a:bodyPr/>
          <a:lstStyle/>
          <a:p>
            <a:r>
              <a:rPr lang="en-GB" dirty="0"/>
              <a:t>Review of Past</a:t>
            </a:r>
            <a:endParaRPr lang="en-IN" dirty="0"/>
          </a:p>
        </p:txBody>
      </p:sp>
      <p:sp>
        <p:nvSpPr>
          <p:cNvPr id="10" name="TextBox 9">
            <a:extLst>
              <a:ext uri="{FF2B5EF4-FFF2-40B4-BE49-F238E27FC236}">
                <a16:creationId xmlns:a16="http://schemas.microsoft.com/office/drawing/2014/main" id="{64AE8F57-6ECF-43D1-89C1-41309EF7632C}"/>
              </a:ext>
            </a:extLst>
          </p:cNvPr>
          <p:cNvSpPr txBox="1"/>
          <p:nvPr/>
        </p:nvSpPr>
        <p:spPr>
          <a:xfrm>
            <a:off x="935540" y="5352809"/>
            <a:ext cx="1744846" cy="738664"/>
          </a:xfrm>
          <a:prstGeom prst="rect">
            <a:avLst/>
          </a:prstGeom>
          <a:noFill/>
        </p:spPr>
        <p:txBody>
          <a:bodyPr wrap="square" rtlCol="0">
            <a:spAutoFit/>
          </a:bodyPr>
          <a:lstStyle/>
          <a:p>
            <a:pPr algn="ctr"/>
            <a:r>
              <a:rPr lang="en-GB" sz="1400" b="1" dirty="0"/>
              <a:t>Binder:</a:t>
            </a:r>
          </a:p>
          <a:p>
            <a:pPr algn="ctr"/>
            <a:r>
              <a:rPr lang="en-GB" sz="1400" dirty="0"/>
              <a:t> ANN </a:t>
            </a:r>
          </a:p>
          <a:p>
            <a:pPr algn="ctr"/>
            <a:r>
              <a:rPr lang="en-GB" sz="1400" dirty="0"/>
              <a:t>ELM pattern analysis</a:t>
            </a:r>
            <a:endParaRPr lang="en-IN" sz="1400" dirty="0"/>
          </a:p>
        </p:txBody>
      </p:sp>
      <p:sp>
        <p:nvSpPr>
          <p:cNvPr id="36" name="TextBox 35">
            <a:extLst>
              <a:ext uri="{FF2B5EF4-FFF2-40B4-BE49-F238E27FC236}">
                <a16:creationId xmlns:a16="http://schemas.microsoft.com/office/drawing/2014/main" id="{EFB365AE-64EB-4AA2-93FF-B97D6AF6772F}"/>
              </a:ext>
            </a:extLst>
          </p:cNvPr>
          <p:cNvSpPr txBox="1"/>
          <p:nvPr/>
        </p:nvSpPr>
        <p:spPr>
          <a:xfrm>
            <a:off x="3263623" y="1522907"/>
            <a:ext cx="1690757" cy="746376"/>
          </a:xfrm>
          <a:prstGeom prst="rect">
            <a:avLst/>
          </a:prstGeom>
          <a:noFill/>
        </p:spPr>
        <p:txBody>
          <a:bodyPr wrap="square" rtlCol="0">
            <a:spAutoFit/>
          </a:bodyPr>
          <a:lstStyle/>
          <a:p>
            <a:pPr algn="ctr"/>
            <a:r>
              <a:rPr lang="en-GB" sz="1400" b="1" dirty="0" err="1"/>
              <a:t>Esteva</a:t>
            </a:r>
            <a:r>
              <a:rPr lang="en-GB" sz="1400" b="1" dirty="0"/>
              <a:t>:</a:t>
            </a:r>
          </a:p>
          <a:p>
            <a:pPr algn="ctr"/>
            <a:r>
              <a:rPr lang="en-GB" sz="1400" dirty="0"/>
              <a:t>Database, CNN, Mobile application</a:t>
            </a:r>
            <a:endParaRPr lang="en-IN" sz="1400" dirty="0"/>
          </a:p>
        </p:txBody>
      </p:sp>
      <p:sp>
        <p:nvSpPr>
          <p:cNvPr id="37" name="TextBox 36">
            <a:extLst>
              <a:ext uri="{FF2B5EF4-FFF2-40B4-BE49-F238E27FC236}">
                <a16:creationId xmlns:a16="http://schemas.microsoft.com/office/drawing/2014/main" id="{B27F9F54-3017-46C2-B5E7-3F15BC5CA92B}"/>
              </a:ext>
            </a:extLst>
          </p:cNvPr>
          <p:cNvSpPr txBox="1"/>
          <p:nvPr/>
        </p:nvSpPr>
        <p:spPr>
          <a:xfrm>
            <a:off x="4885783" y="5138062"/>
            <a:ext cx="1690757" cy="523220"/>
          </a:xfrm>
          <a:prstGeom prst="rect">
            <a:avLst/>
          </a:prstGeom>
          <a:noFill/>
        </p:spPr>
        <p:txBody>
          <a:bodyPr wrap="square" rtlCol="0">
            <a:spAutoFit/>
          </a:bodyPr>
          <a:lstStyle/>
          <a:p>
            <a:pPr algn="ctr"/>
            <a:r>
              <a:rPr lang="en-GB" sz="1400" b="1" dirty="0"/>
              <a:t>Pan:</a:t>
            </a:r>
          </a:p>
          <a:p>
            <a:pPr algn="ctr"/>
            <a:r>
              <a:rPr lang="en-GB" sz="1400" dirty="0"/>
              <a:t>Transfer Learning</a:t>
            </a:r>
            <a:endParaRPr lang="en-IN" sz="1400" dirty="0"/>
          </a:p>
        </p:txBody>
      </p:sp>
      <p:sp>
        <p:nvSpPr>
          <p:cNvPr id="38" name="TextBox 37">
            <a:extLst>
              <a:ext uri="{FF2B5EF4-FFF2-40B4-BE49-F238E27FC236}">
                <a16:creationId xmlns:a16="http://schemas.microsoft.com/office/drawing/2014/main" id="{79408853-8412-44B1-BF4A-0B3378AF15D7}"/>
              </a:ext>
            </a:extLst>
          </p:cNvPr>
          <p:cNvSpPr txBox="1"/>
          <p:nvPr/>
        </p:nvSpPr>
        <p:spPr>
          <a:xfrm>
            <a:off x="7165682" y="1307884"/>
            <a:ext cx="1690757" cy="954107"/>
          </a:xfrm>
          <a:prstGeom prst="rect">
            <a:avLst/>
          </a:prstGeom>
          <a:noFill/>
        </p:spPr>
        <p:txBody>
          <a:bodyPr wrap="square" rtlCol="0">
            <a:spAutoFit/>
          </a:bodyPr>
          <a:lstStyle/>
          <a:p>
            <a:pPr algn="ctr"/>
            <a:r>
              <a:rPr lang="en-GB" sz="1400" b="1" dirty="0" err="1"/>
              <a:t>Szegedy</a:t>
            </a:r>
            <a:r>
              <a:rPr lang="en-GB" sz="1400" b="1" dirty="0"/>
              <a:t>:</a:t>
            </a:r>
          </a:p>
          <a:p>
            <a:pPr algn="ctr"/>
            <a:r>
              <a:rPr lang="en-GB" sz="1400" dirty="0"/>
              <a:t>Inception V3</a:t>
            </a:r>
          </a:p>
          <a:p>
            <a:pPr algn="ctr"/>
            <a:r>
              <a:rPr lang="en-GB" sz="1400" b="1" dirty="0"/>
              <a:t>He:</a:t>
            </a:r>
          </a:p>
          <a:p>
            <a:pPr algn="ctr"/>
            <a:r>
              <a:rPr lang="en-GB" sz="1400" dirty="0"/>
              <a:t>ResNet50</a:t>
            </a:r>
            <a:endParaRPr lang="en-IN" sz="1400" dirty="0"/>
          </a:p>
        </p:txBody>
      </p:sp>
      <p:sp>
        <p:nvSpPr>
          <p:cNvPr id="39" name="TextBox 38">
            <a:extLst>
              <a:ext uri="{FF2B5EF4-FFF2-40B4-BE49-F238E27FC236}">
                <a16:creationId xmlns:a16="http://schemas.microsoft.com/office/drawing/2014/main" id="{845226A7-6825-414F-B929-66116D7E6515}"/>
              </a:ext>
            </a:extLst>
          </p:cNvPr>
          <p:cNvSpPr txBox="1"/>
          <p:nvPr/>
        </p:nvSpPr>
        <p:spPr>
          <a:xfrm>
            <a:off x="9017190" y="5138062"/>
            <a:ext cx="1690757" cy="523220"/>
          </a:xfrm>
          <a:prstGeom prst="rect">
            <a:avLst/>
          </a:prstGeom>
          <a:noFill/>
        </p:spPr>
        <p:txBody>
          <a:bodyPr wrap="square" rtlCol="0">
            <a:spAutoFit/>
          </a:bodyPr>
          <a:lstStyle/>
          <a:p>
            <a:pPr algn="ctr"/>
            <a:r>
              <a:rPr lang="en-GB" sz="1400" b="1" dirty="0"/>
              <a:t>Tan:</a:t>
            </a:r>
          </a:p>
          <a:p>
            <a:pPr algn="ctr"/>
            <a:r>
              <a:rPr lang="en-GB" sz="1400" dirty="0"/>
              <a:t>EfficientNetB7</a:t>
            </a:r>
            <a:endParaRPr lang="en-IN" sz="1400" dirty="0"/>
          </a:p>
        </p:txBody>
      </p:sp>
    </p:spTree>
    <p:extLst>
      <p:ext uri="{BB962C8B-B14F-4D97-AF65-F5344CB8AC3E}">
        <p14:creationId xmlns:p14="http://schemas.microsoft.com/office/powerpoint/2010/main" val="39551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flipV="1">
            <a:off x="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03 Database</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1692678" y="3574843"/>
            <a:ext cx="5437187" cy="2265216"/>
          </a:xfrm>
        </p:spPr>
        <p:txBody>
          <a:bodyPr vert="horz" wrap="square" lIns="0" tIns="0" rIns="0" bIns="0" rtlCol="0">
            <a:normAutofit/>
          </a:bodyPr>
          <a:lstStyle/>
          <a:p>
            <a:pPr marL="0" indent="0">
              <a:lnSpc>
                <a:spcPct val="100000"/>
              </a:lnSpc>
              <a:buNone/>
            </a:pPr>
            <a:r>
              <a:rPr lang="en-US" dirty="0"/>
              <a:t>SIIM-ISIC</a:t>
            </a: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204316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FE57-3750-4899-AB03-936C998A1B58}"/>
              </a:ext>
            </a:extLst>
          </p:cNvPr>
          <p:cNvSpPr>
            <a:spLocks noGrp="1"/>
          </p:cNvSpPr>
          <p:nvPr>
            <p:ph type="title"/>
          </p:nvPr>
        </p:nvSpPr>
        <p:spPr/>
        <p:txBody>
          <a:bodyPr/>
          <a:lstStyle/>
          <a:p>
            <a:r>
              <a:rPr lang="en-GB" dirty="0"/>
              <a:t>SIIM-ISIC</a:t>
            </a:r>
            <a:endParaRPr lang="en-IN" dirty="0"/>
          </a:p>
        </p:txBody>
      </p:sp>
      <p:sp>
        <p:nvSpPr>
          <p:cNvPr id="6" name="Slide Number Placeholder 5">
            <a:extLst>
              <a:ext uri="{FF2B5EF4-FFF2-40B4-BE49-F238E27FC236}">
                <a16:creationId xmlns:a16="http://schemas.microsoft.com/office/drawing/2014/main" id="{89E95DB5-EFF5-44E5-B3C3-8A86F212333D}"/>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3" name="TextBox 2">
            <a:extLst>
              <a:ext uri="{FF2B5EF4-FFF2-40B4-BE49-F238E27FC236}">
                <a16:creationId xmlns:a16="http://schemas.microsoft.com/office/drawing/2014/main" id="{7F957ED7-C2AE-470C-A9E0-B2151AE5D643}"/>
              </a:ext>
            </a:extLst>
          </p:cNvPr>
          <p:cNvSpPr txBox="1"/>
          <p:nvPr/>
        </p:nvSpPr>
        <p:spPr>
          <a:xfrm>
            <a:off x="613925" y="1650379"/>
            <a:ext cx="6543620" cy="224324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GB" sz="2400" dirty="0"/>
              <a:t>Images are provided in DICOM format.</a:t>
            </a:r>
          </a:p>
          <a:p>
            <a:pPr marL="285750" indent="-285750">
              <a:lnSpc>
                <a:spcPct val="150000"/>
              </a:lnSpc>
              <a:buFont typeface="Wingdings" panose="05000000000000000000" pitchFamily="2" charset="2"/>
              <a:buChar char="q"/>
            </a:pPr>
            <a:r>
              <a:rPr lang="en-GB" sz="2400" dirty="0"/>
              <a:t>Metadata is of the DICOM format, in CSV files.</a:t>
            </a:r>
          </a:p>
          <a:p>
            <a:pPr marL="285750" indent="-285750">
              <a:lnSpc>
                <a:spcPct val="150000"/>
              </a:lnSpc>
              <a:buFont typeface="Wingdings" panose="05000000000000000000" pitchFamily="2" charset="2"/>
              <a:buChar char="q"/>
            </a:pPr>
            <a:r>
              <a:rPr lang="en-IN" sz="2400" dirty="0"/>
              <a:t>Images in TF-Record format have been resized to a uniform 1024x1024. </a:t>
            </a:r>
          </a:p>
        </p:txBody>
      </p:sp>
      <p:pic>
        <p:nvPicPr>
          <p:cNvPr id="7" name="Picture 6">
            <a:extLst>
              <a:ext uri="{FF2B5EF4-FFF2-40B4-BE49-F238E27FC236}">
                <a16:creationId xmlns:a16="http://schemas.microsoft.com/office/drawing/2014/main" id="{B5BEE255-F063-4EF9-B42F-85F5A9F441EC}"/>
              </a:ext>
            </a:extLst>
          </p:cNvPr>
          <p:cNvPicPr>
            <a:picLocks noChangeAspect="1"/>
          </p:cNvPicPr>
          <p:nvPr/>
        </p:nvPicPr>
        <p:blipFill>
          <a:blip r:embed="rId3"/>
          <a:stretch>
            <a:fillRect/>
          </a:stretch>
        </p:blipFill>
        <p:spPr>
          <a:xfrm>
            <a:off x="8065639" y="3165493"/>
            <a:ext cx="2881936" cy="2881936"/>
          </a:xfrm>
          <a:prstGeom prst="rect">
            <a:avLst/>
          </a:prstGeom>
        </p:spPr>
      </p:pic>
    </p:spTree>
    <p:extLst>
      <p:ext uri="{BB962C8B-B14F-4D97-AF65-F5344CB8AC3E}">
        <p14:creationId xmlns:p14="http://schemas.microsoft.com/office/powerpoint/2010/main" val="425503097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703</TotalTime>
  <Words>1105</Words>
  <Application>Microsoft Office PowerPoint</Application>
  <PresentationFormat>Widescreen</PresentationFormat>
  <Paragraphs>210</Paragraphs>
  <Slides>27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-apple-system</vt:lpstr>
      <vt:lpstr>Arial</vt:lpstr>
      <vt:lpstr>Calibri</vt:lpstr>
      <vt:lpstr>Gill Sans MT</vt:lpstr>
      <vt:lpstr>Inter</vt:lpstr>
      <vt:lpstr>source-serif-pro</vt:lpstr>
      <vt:lpstr>Walbaum Display</vt:lpstr>
      <vt:lpstr>Wingdings</vt:lpstr>
      <vt:lpstr>3DFloatVTI</vt:lpstr>
      <vt:lpstr>MELANOMA CLASSIFICATION</vt:lpstr>
      <vt:lpstr>Table of Contents</vt:lpstr>
      <vt:lpstr>01 Motivation</vt:lpstr>
      <vt:lpstr>What is Melanoma?</vt:lpstr>
      <vt:lpstr>MELANOMA AND AI</vt:lpstr>
      <vt:lpstr>02 History</vt:lpstr>
      <vt:lpstr>Review of Past</vt:lpstr>
      <vt:lpstr>03 Database</vt:lpstr>
      <vt:lpstr>SIIM-ISIC</vt:lpstr>
      <vt:lpstr>Data Description</vt:lpstr>
      <vt:lpstr>Charts</vt:lpstr>
      <vt:lpstr>Data Analysis</vt:lpstr>
      <vt:lpstr>Images</vt:lpstr>
      <vt:lpstr>Data Augmentation</vt:lpstr>
      <vt:lpstr>04 Architecture</vt:lpstr>
      <vt:lpstr>Model Architecture</vt:lpstr>
      <vt:lpstr>05 Training</vt:lpstr>
      <vt:lpstr>Splitting Datasets</vt:lpstr>
      <vt:lpstr>HyperParameters</vt:lpstr>
      <vt:lpstr>06 Results</vt:lpstr>
      <vt:lpstr>Results</vt:lpstr>
      <vt:lpstr>Folds</vt:lpstr>
      <vt:lpstr>Plots</vt:lpstr>
      <vt:lpstr>08 Future Plans</vt:lpstr>
      <vt:lpstr>PowerPoint Presentation</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MELANOMA DETECTION</dc:title>
  <dc:creator>JANYAVULA SHYAM SAI</dc:creator>
  <cp:lastModifiedBy>JANYAVULA SHYAM SAI</cp:lastModifiedBy>
  <cp:revision>12</cp:revision>
  <dcterms:created xsi:type="dcterms:W3CDTF">2022-11-08T12:36:43Z</dcterms:created>
  <dcterms:modified xsi:type="dcterms:W3CDTF">2022-11-17T10:34:28Z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